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89" r:id="rId2"/>
    <p:sldId id="290" r:id="rId3"/>
    <p:sldId id="292" r:id="rId4"/>
    <p:sldId id="293" r:id="rId5"/>
    <p:sldId id="294" r:id="rId6"/>
    <p:sldId id="295" r:id="rId7"/>
    <p:sldId id="296" r:id="rId8"/>
    <p:sldId id="298" r:id="rId9"/>
    <p:sldId id="299" r:id="rId10"/>
    <p:sldId id="297" r:id="rId11"/>
    <p:sldId id="300" r:id="rId12"/>
    <p:sldId id="305" r:id="rId13"/>
    <p:sldId id="323" r:id="rId14"/>
    <p:sldId id="308" r:id="rId15"/>
    <p:sldId id="310" r:id="rId16"/>
    <p:sldId id="309" r:id="rId17"/>
    <p:sldId id="311" r:id="rId18"/>
    <p:sldId id="312" r:id="rId19"/>
    <p:sldId id="313" r:id="rId20"/>
    <p:sldId id="322" r:id="rId21"/>
    <p:sldId id="315" r:id="rId22"/>
    <p:sldId id="316" r:id="rId23"/>
    <p:sldId id="317" r:id="rId24"/>
    <p:sldId id="318" r:id="rId25"/>
    <p:sldId id="319" r:id="rId26"/>
    <p:sldId id="320" r:id="rId27"/>
    <p:sldId id="32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5" userDrawn="1">
          <p15:clr>
            <a:srgbClr val="A4A3A4"/>
          </p15:clr>
        </p15:guide>
        <p15:guide id="2" pos="7401" userDrawn="1">
          <p15:clr>
            <a:srgbClr val="A4A3A4"/>
          </p15:clr>
        </p15:guide>
        <p15:guide id="4" pos="2116" userDrawn="1">
          <p15:clr>
            <a:srgbClr val="A4A3A4"/>
          </p15:clr>
        </p15:guide>
        <p15:guide id="5" orient="horz" pos="2205" userDrawn="1">
          <p15:clr>
            <a:srgbClr val="A4A3A4"/>
          </p15:clr>
        </p15:guide>
        <p15:guide id="6" orient="horz" pos="33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1C8"/>
    <a:srgbClr val="285780"/>
    <a:srgbClr val="4B3857"/>
    <a:srgbClr val="D9D9D9"/>
    <a:srgbClr val="6693D6"/>
    <a:srgbClr val="79A8E1"/>
    <a:srgbClr val="A399A6"/>
    <a:srgbClr val="A7B7C5"/>
    <a:srgbClr val="A7B7C8"/>
    <a:srgbClr val="003F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3" autoAdjust="0"/>
    <p:restoredTop sz="96438" autoAdjust="0"/>
  </p:normalViewPr>
  <p:slideViewPr>
    <p:cSldViewPr snapToGrid="0" snapToObjects="1">
      <p:cViewPr>
        <p:scale>
          <a:sx n="93" d="100"/>
          <a:sy n="93" d="100"/>
        </p:scale>
        <p:origin x="768" y="960"/>
      </p:cViewPr>
      <p:guideLst>
        <p:guide orient="horz" pos="595"/>
        <p:guide pos="7401"/>
        <p:guide pos="2116"/>
        <p:guide orient="horz" pos="2205"/>
        <p:guide orient="horz" pos="3339"/>
      </p:guideLst>
    </p:cSldViewPr>
  </p:slideViewPr>
  <p:outlineViewPr>
    <p:cViewPr>
      <p:scale>
        <a:sx n="33" d="100"/>
        <a:sy n="33" d="100"/>
      </p:scale>
      <p:origin x="0" y="-20724"/>
    </p:cViewPr>
  </p:outlineViewPr>
  <p:notesTextViewPr>
    <p:cViewPr>
      <p:scale>
        <a:sx n="1" d="1"/>
        <a:sy n="1" d="1"/>
      </p:scale>
      <p:origin x="0" y="0"/>
    </p:cViewPr>
  </p:notesTextViewPr>
  <p:notesViewPr>
    <p:cSldViewPr snapToGrid="0" snapToObjects="1" showGuides="1">
      <p:cViewPr varScale="1">
        <p:scale>
          <a:sx n="101" d="100"/>
          <a:sy n="101" d="100"/>
        </p:scale>
        <p:origin x="280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8E332D-4348-41B9-8FB9-4166BD56E275}" type="datetimeFigureOut">
              <a:rPr lang="en-IN" smtClean="0"/>
              <a:t>29/04/20</a:t>
            </a:fld>
            <a:endParaRPr lang="en-I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4356D5-842D-4DB0-87DB-A7CEE1E81CA8}" type="slidenum">
              <a:rPr lang="en-IN" smtClean="0"/>
              <a:t>‹#›</a:t>
            </a:fld>
            <a:endParaRPr lang="en-IN"/>
          </a:p>
        </p:txBody>
      </p:sp>
    </p:spTree>
    <p:extLst>
      <p:ext uri="{BB962C8B-B14F-4D97-AF65-F5344CB8AC3E}">
        <p14:creationId xmlns:p14="http://schemas.microsoft.com/office/powerpoint/2010/main" val="155254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4BD5C-3C5B-C94B-85EB-20C2285D2373}" type="datetimeFigureOut">
              <a:rPr lang="en-US" smtClean="0"/>
              <a:t>4/29/20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9DAA3-EDF6-9749-A2B5-29140CBBD557}" type="slidenum">
              <a:rPr lang="en-US" smtClean="0"/>
              <a:t>‹#›</a:t>
            </a:fld>
            <a:endParaRPr lang="en-US"/>
          </a:p>
        </p:txBody>
      </p:sp>
    </p:spTree>
    <p:extLst>
      <p:ext uri="{BB962C8B-B14F-4D97-AF65-F5344CB8AC3E}">
        <p14:creationId xmlns:p14="http://schemas.microsoft.com/office/powerpoint/2010/main" val="338789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rkamajig.com/blog/5-analogies-about-resource-managemen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i="1" dirty="0">
                <a:latin typeface="Arial" panose="020B0604020202020204" pitchFamily="34" charset="0"/>
              </a:rPr>
              <a:t>(Insert your name and the date/location of the training on the slide.)</a:t>
            </a:r>
          </a:p>
          <a:p>
            <a:pPr>
              <a:spcBef>
                <a:spcPct val="0"/>
              </a:spcBef>
            </a:pPr>
            <a:endParaRPr lang="en-US" altLang="en-US" sz="1200" dirty="0">
              <a:latin typeface="Arial" panose="020B0604020202020204" pitchFamily="34" charset="0"/>
            </a:endParaRPr>
          </a:p>
          <a:p>
            <a:pPr>
              <a:spcBef>
                <a:spcPct val="0"/>
              </a:spcBef>
            </a:pPr>
            <a:r>
              <a:rPr lang="en-US" altLang="en-US" sz="1200" dirty="0">
                <a:latin typeface="Arial" panose="020B0604020202020204" pitchFamily="34" charset="0"/>
              </a:rPr>
              <a:t>Welcome the participants. Introduce yourself and any other trainers.</a:t>
            </a:r>
          </a:p>
          <a:p>
            <a:pPr>
              <a:spcBef>
                <a:spcPct val="0"/>
              </a:spcBef>
            </a:pPr>
            <a:r>
              <a:rPr lang="en-US" altLang="en-US" sz="1200" dirty="0">
                <a:latin typeface="Arial" panose="020B0604020202020204" pitchFamily="34" charset="0"/>
              </a:rPr>
              <a:t> </a:t>
            </a:r>
            <a:endParaRPr lang="en-US" altLang="en-US" sz="1200" dirty="0"/>
          </a:p>
          <a:p>
            <a:r>
              <a:rPr lang="en-US" dirty="0"/>
              <a:t>Point out that the focus of this training is to provide an introduction to </a:t>
            </a:r>
            <a:r>
              <a:rPr lang="en-US" u="sng" dirty="0"/>
              <a:t>Prevention with Purpose: A Strategic Planning Guide for Preventing Drug Misuse Among College Students</a:t>
            </a:r>
            <a:r>
              <a:rPr lang="en-US" u="none" dirty="0"/>
              <a:t>, a publication funded by the Drug Enforcement Administration published in January 2020.</a:t>
            </a:r>
            <a:endParaRPr lang="en-US" u="sng" dirty="0"/>
          </a:p>
        </p:txBody>
      </p:sp>
      <p:sp>
        <p:nvSpPr>
          <p:cNvPr id="4" name="Slide Number Placeholder 3"/>
          <p:cNvSpPr>
            <a:spLocks noGrp="1"/>
          </p:cNvSpPr>
          <p:nvPr>
            <p:ph type="sldNum" sz="quarter" idx="10"/>
          </p:nvPr>
        </p:nvSpPr>
        <p:spPr/>
        <p:txBody>
          <a:bodyPr/>
          <a:lstStyle/>
          <a:p>
            <a:fld id="{E619DAA3-EDF6-9749-A2B5-29140CBBD557}" type="slidenum">
              <a:rPr lang="en-US" smtClean="0"/>
              <a:t>1</a:t>
            </a:fld>
            <a:endParaRPr lang="en-US"/>
          </a:p>
        </p:txBody>
      </p:sp>
    </p:spTree>
    <p:extLst>
      <p:ext uri="{BB962C8B-B14F-4D97-AF65-F5344CB8AC3E}">
        <p14:creationId xmlns:p14="http://schemas.microsoft.com/office/powerpoint/2010/main" val="257392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Explain to participants that you will now briefly walk through each chapter to highlight what information is covered.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10</a:t>
            </a:fld>
            <a:endParaRPr lang="en-US"/>
          </a:p>
        </p:txBody>
      </p:sp>
    </p:spTree>
    <p:extLst>
      <p:ext uri="{BB962C8B-B14F-4D97-AF65-F5344CB8AC3E}">
        <p14:creationId xmlns:p14="http://schemas.microsoft.com/office/powerpoint/2010/main" val="2274698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Share with participants that the first chapter in the strategic planning guide provides readers with a “bird’s-eye view” of drug misuse prevention. It provides the context in which drug misuse prevention on college campuses is implemented. </a:t>
            </a:r>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11</a:t>
            </a:fld>
            <a:endParaRPr lang="en-US"/>
          </a:p>
        </p:txBody>
      </p:sp>
    </p:spTree>
    <p:extLst>
      <p:ext uri="{BB962C8B-B14F-4D97-AF65-F5344CB8AC3E}">
        <p14:creationId xmlns:p14="http://schemas.microsoft.com/office/powerpoint/2010/main" val="1398776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the sections included in Chapter 1 are listed on the slide. Then give some examples of the kind of information found in this chapter including:  </a:t>
            </a:r>
          </a:p>
          <a:p>
            <a:endParaRPr lang="en-US" dirty="0"/>
          </a:p>
          <a:p>
            <a:pPr marL="171450" indent="-171450">
              <a:buFont typeface="Arial" panose="020B0604020202020204" pitchFamily="34" charset="0"/>
              <a:buChar char="•"/>
            </a:pPr>
            <a:r>
              <a:rPr lang="en-US" dirty="0"/>
              <a:t>The History of Drug Legislation section describes how history colors the current landscape we find ourselves in as health and wellness professionals on college campuses. This historical context can shed light on where resistance to our drug misuse prevention work comes from.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Groups of Students at Higher Risk section discusses information about how subgroups of students on college campuses may be at higher risk for drug misuse, including athletes, fraternity and sorority students, LGBTQIA+ students, and students with certain mental health conditions. This knowledge can help guide the focus of our prevention efforts on our campuses.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(Note: If other examples from this chapter are more applicable for your audience, use those instead.)</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12</a:t>
            </a:fld>
            <a:endParaRPr lang="en-US"/>
          </a:p>
        </p:txBody>
      </p:sp>
    </p:spTree>
    <p:extLst>
      <p:ext uri="{BB962C8B-B14F-4D97-AF65-F5344CB8AC3E}">
        <p14:creationId xmlns:p14="http://schemas.microsoft.com/office/powerpoint/2010/main" val="306308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with participants that Chapter 2 focuses on introducing the Strategic Prevention Framework (SPF) to readers. </a:t>
            </a:r>
          </a:p>
          <a:p>
            <a:endParaRPr lang="en-US" dirty="0"/>
          </a:p>
          <a:p>
            <a:r>
              <a:rPr lang="en-US" dirty="0"/>
              <a:t>Review the points made on the slide. Emphasize that it is crucial that we use data-driven processes as we design and implement our prevention efforts on college campuses. Just doing what “feels good” or what people like or enjoy will not result in the impact that you want and need on your campus. </a:t>
            </a:r>
          </a:p>
        </p:txBody>
      </p:sp>
      <p:sp>
        <p:nvSpPr>
          <p:cNvPr id="4" name="Slide Number Placeholder 3"/>
          <p:cNvSpPr>
            <a:spLocks noGrp="1"/>
          </p:cNvSpPr>
          <p:nvPr>
            <p:ph type="sldNum" sz="quarter" idx="10"/>
          </p:nvPr>
        </p:nvSpPr>
        <p:spPr/>
        <p:txBody>
          <a:bodyPr/>
          <a:lstStyle/>
          <a:p>
            <a:fld id="{E619DAA3-EDF6-9749-A2B5-29140CBBD557}" type="slidenum">
              <a:rPr lang="en-US" smtClean="0"/>
              <a:t>13</a:t>
            </a:fld>
            <a:endParaRPr lang="en-US"/>
          </a:p>
        </p:txBody>
      </p:sp>
    </p:spTree>
    <p:extLst>
      <p:ext uri="{BB962C8B-B14F-4D97-AF65-F5344CB8AC3E}">
        <p14:creationId xmlns:p14="http://schemas.microsoft.com/office/powerpoint/2010/main" val="220462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slide, highlighting the questions that the SPF process answers. </a:t>
            </a:r>
          </a:p>
          <a:p>
            <a:endParaRPr lang="en-US" dirty="0"/>
          </a:p>
          <a:p>
            <a:r>
              <a:rPr lang="en-US" dirty="0"/>
              <a:t>Ask participants to think about an activity in your everyday life or work that incorporates ALL of these questions. Provide participants with the following example, or one of your own examples: </a:t>
            </a:r>
          </a:p>
          <a:p>
            <a:endParaRPr lang="en-US" dirty="0"/>
          </a:p>
          <a:p>
            <a:pPr marL="171450" indent="-171450">
              <a:buFont typeface="Arial" panose="020B0604020202020204" pitchFamily="34" charset="0"/>
              <a:buChar char="•"/>
            </a:pPr>
            <a:r>
              <a:rPr lang="en-US" b="1" dirty="0"/>
              <a:t>What is the problem? </a:t>
            </a:r>
            <a:r>
              <a:rPr lang="en-US" dirty="0"/>
              <a:t>My hot water heater is leaking</a:t>
            </a:r>
          </a:p>
          <a:p>
            <a:pPr marL="171450" indent="-171450">
              <a:buFont typeface="Arial" panose="020B0604020202020204" pitchFamily="34" charset="0"/>
              <a:buChar char="•"/>
            </a:pPr>
            <a:r>
              <a:rPr lang="en-US" b="1" dirty="0"/>
              <a:t>What do I have to work with? </a:t>
            </a:r>
            <a:r>
              <a:rPr lang="en-US" dirty="0"/>
              <a:t>My friend who is a plumber, online resources to guide me to diagnosing the problem, new hot water heater from my local store</a:t>
            </a:r>
          </a:p>
          <a:p>
            <a:pPr marL="171450" indent="-171450">
              <a:buFont typeface="Arial" panose="020B0604020202020204" pitchFamily="34" charset="0"/>
              <a:buChar char="•"/>
            </a:pPr>
            <a:r>
              <a:rPr lang="en-US" b="1" dirty="0"/>
              <a:t>What should I do and how should I do it? </a:t>
            </a:r>
            <a:r>
              <a:rPr lang="en-US" dirty="0"/>
              <a:t>Contact my friend to see if she is willing to help. Set up time to have her come to our house. Purchase hot water heater. Drain old hot water heater and remove it. Install the new hot water heater. Test new heater to see if it is working and if there are any leaks. </a:t>
            </a:r>
          </a:p>
          <a:p>
            <a:pPr marL="171450" indent="-171450">
              <a:buFont typeface="Arial" panose="020B0604020202020204" pitchFamily="34" charset="0"/>
              <a:buChar char="•"/>
            </a:pPr>
            <a:r>
              <a:rPr lang="en-US" b="1" dirty="0"/>
              <a:t>How can I put my plan into action? </a:t>
            </a:r>
            <a:r>
              <a:rPr lang="en-US" dirty="0"/>
              <a:t>Schedule time for my friend to come. Ask spouse to also help at that time. Work as a team to uninstall old hot water heater and install new one.  </a:t>
            </a:r>
          </a:p>
          <a:p>
            <a:pPr marL="171450" indent="-171450">
              <a:buFont typeface="Arial" panose="020B0604020202020204" pitchFamily="34" charset="0"/>
              <a:buChar char="•"/>
            </a:pPr>
            <a:r>
              <a:rPr lang="en-US" b="1" dirty="0"/>
              <a:t>Is my plan succeeding? </a:t>
            </a:r>
            <a:r>
              <a:rPr lang="en-US" dirty="0"/>
              <a:t>Was the new hot water heater installed? Are there any leaks? After two hours, what is the hot water temperature?  </a:t>
            </a:r>
          </a:p>
          <a:p>
            <a:endParaRPr lang="en-US" dirty="0"/>
          </a:p>
          <a:p>
            <a:r>
              <a:rPr lang="en-US" dirty="0"/>
              <a:t>If time is available, ask participants to find a partner and have them share with one another the activity they thought of and how that activity incorporates all of the questions on the slide. If limited time is available, simply ask one or two participants to share with the whole group the activity they came up with. Once they have shared, explain that these questions are answered by each of the five steps of the SPF: assessment, capacity, planning, implementation, and evaluation. </a:t>
            </a:r>
          </a:p>
          <a:p>
            <a:endParaRPr lang="en-US" dirty="0"/>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14</a:t>
            </a:fld>
            <a:endParaRPr lang="en-US"/>
          </a:p>
        </p:txBody>
      </p:sp>
    </p:spTree>
    <p:extLst>
      <p:ext uri="{BB962C8B-B14F-4D97-AF65-F5344CB8AC3E}">
        <p14:creationId xmlns:p14="http://schemas.microsoft.com/office/powerpoint/2010/main" val="1096701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Share the following with participants: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those of you who work every day to protect the health and well-being of your campus’s students, highlighting the substance misuse of those students can often feel like yelling into a void. Part of this difficulty is built into the college environment. A college education prioritizes new experiences and asks students to challenge long-held beliefs, which can make it tempting to see drug experimentation or even regular drug use as exploratory rather than problematic.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One way to overcome this resistance is through the use of data, which has the added advantage of being incredibly valued on a typical college campus. Students are asked every day to substantiate their ideas with data and facts, and the professors and administrators whose support you need to move prevention programs forward respect and respond to the marshaling of empirical evidence.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 though, do you begin the process of assessment? How do you quantify and define </a:t>
            </a:r>
            <a:r>
              <a:rPr lang="en-US" sz="1200" b="0" i="1" u="none" strike="noStrike" kern="1200" baseline="0" dirty="0">
                <a:solidFill>
                  <a:schemeClr val="tx1"/>
                </a:solidFill>
                <a:latin typeface="+mn-lt"/>
                <a:ea typeface="+mn-ea"/>
                <a:cs typeface="+mn-cs"/>
              </a:rPr>
              <a:t>problem behaviors</a:t>
            </a:r>
            <a:r>
              <a:rPr lang="en-US" sz="1200" b="0" i="0" u="none" strike="noStrike" kern="1200" baseline="0" dirty="0">
                <a:solidFill>
                  <a:schemeClr val="tx1"/>
                </a:solidFill>
                <a:latin typeface="+mn-lt"/>
                <a:ea typeface="+mn-ea"/>
                <a:cs typeface="+mn-cs"/>
              </a:rPr>
              <a:t>? This chapter walks prevention professionals through this process, which is the first step in the Strategic Prevention Framework (SPF) process.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Implementing a prevention program without completing and using the data from a needs assessment is like </a:t>
            </a:r>
            <a:r>
              <a:rPr lang="en-US" sz="1200" b="0" i="0" kern="1200" dirty="0">
                <a:solidFill>
                  <a:schemeClr val="tx1"/>
                </a:solidFill>
                <a:effectLst/>
                <a:latin typeface="+mn-lt"/>
                <a:ea typeface="+mn-ea"/>
                <a:cs typeface="+mn-cs"/>
              </a:rPr>
              <a:t>building a home without an architect designing the blueprints. How successful would the structure of your new home be without their input? It’s risky! The same goes for prevention: If you begin implementing a program without understanding the needs and environment of your college campus, you are at high risk for not having an impact on drug misuse on your campus.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It’s tempting to jump into implementation. You hear about a great program that another college is implementing, or you read a research study about an effective, evidence-based program, so why not try it? However, if you haven’t assessed what is happening on YOUR campus, then implementing a program is a shot in the dark as to whether or not it will be effective on your campus.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15</a:t>
            </a:fld>
            <a:endParaRPr lang="en-US"/>
          </a:p>
        </p:txBody>
      </p:sp>
    </p:spTree>
    <p:extLst>
      <p:ext uri="{BB962C8B-B14F-4D97-AF65-F5344CB8AC3E}">
        <p14:creationId xmlns:p14="http://schemas.microsoft.com/office/powerpoint/2010/main" val="715798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with participants that the Assessment portion of the SPF involves four steps, as outlined on the slide. The goal of the SPF assessment tasks is to put together a data-driven picture of what is happening on your campus including: </a:t>
            </a:r>
          </a:p>
          <a:p>
            <a:endParaRPr lang="en-US" dirty="0"/>
          </a:p>
          <a:p>
            <a:pPr marL="171450" indent="-171450">
              <a:buFont typeface="Arial" panose="020B0604020202020204" pitchFamily="34" charset="0"/>
              <a:buChar char="•"/>
            </a:pPr>
            <a:r>
              <a:rPr lang="en-US" dirty="0"/>
              <a:t>Amount of drug misuse on campus</a:t>
            </a:r>
          </a:p>
          <a:p>
            <a:pPr marL="171450" indent="-171450">
              <a:buFont typeface="Arial" panose="020B0604020202020204" pitchFamily="34" charset="0"/>
              <a:buChar char="•"/>
            </a:pPr>
            <a:r>
              <a:rPr lang="en-US" dirty="0"/>
              <a:t>What factors are placing students at greater risk of misusing drugs (risk factors), such as friends who use drugs</a:t>
            </a:r>
          </a:p>
          <a:p>
            <a:pPr marL="171450" indent="-171450">
              <a:buFont typeface="Arial" panose="020B0604020202020204" pitchFamily="34" charset="0"/>
              <a:buChar char="•"/>
            </a:pPr>
            <a:r>
              <a:rPr lang="en-US" dirty="0"/>
              <a:t>What factors are protecting students from the impact of risk factors (protective factors), such as strong parental bonding</a:t>
            </a:r>
          </a:p>
          <a:p>
            <a:pPr marL="171450" indent="-171450">
              <a:buFont typeface="Arial" panose="020B0604020202020204" pitchFamily="34" charset="0"/>
              <a:buChar char="•"/>
            </a:pPr>
            <a:r>
              <a:rPr lang="en-US" dirty="0"/>
              <a:t>The resources, or capacity, that exist on your campus to support you in implementing prevention efforts</a:t>
            </a:r>
          </a:p>
          <a:p>
            <a:pPr marL="171450" indent="-171450">
              <a:buFont typeface="Arial" panose="020B0604020202020204" pitchFamily="34" charset="0"/>
              <a:buChar char="•"/>
            </a:pPr>
            <a:r>
              <a:rPr lang="en-US" dirty="0"/>
              <a:t>How ready and willing your administrators, faculty, parents, and others are to commit to prevention efforts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This information is crucial to have before putting together a plan for prevention efforts on your campus.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16</a:t>
            </a:fld>
            <a:endParaRPr lang="en-US"/>
          </a:p>
        </p:txBody>
      </p:sp>
    </p:spTree>
    <p:extLst>
      <p:ext uri="{BB962C8B-B14F-4D97-AF65-F5344CB8AC3E}">
        <p14:creationId xmlns:p14="http://schemas.microsoft.com/office/powerpoint/2010/main" val="2873180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Share with participants: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you’ve ever been at a higher education conference focused on alcohol and other drug misuse prevention, you likely will have seen a presentation that makes campus and community collaboration to address alcohol and other drug issues look easy. The presenter may run the university alcohol and other drug office, and may describe how she works with law enforcement, local landlords, alcohol retailers, and bar and restaurant owners to address alcohol and other drug misuse by college students. All of the parties seem to be on the same page and committed to building a healthy community for their college-age residents.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you’re struggling to get your prevention program efforts off the ground, a presentation like this can feel frustrating and demoralizing. How do they do it? How are all their community partners committed to one goal rather than blaming one another for the problems caused by college students’ AOD consumption?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answer is the difference in the </a:t>
            </a:r>
            <a:r>
              <a:rPr lang="en-US" sz="1200" b="1" i="0" u="none" strike="noStrike" kern="1200" baseline="0" dirty="0">
                <a:solidFill>
                  <a:schemeClr val="tx1"/>
                </a:solidFill>
                <a:latin typeface="+mn-lt"/>
                <a:ea typeface="+mn-ea"/>
                <a:cs typeface="+mn-cs"/>
              </a:rPr>
              <a:t>capacity </a:t>
            </a:r>
            <a:r>
              <a:rPr lang="en-US" sz="1200" b="0" i="0" u="none" strike="noStrike" kern="1200" baseline="0" dirty="0">
                <a:solidFill>
                  <a:schemeClr val="tx1"/>
                </a:solidFill>
                <a:latin typeface="+mn-lt"/>
                <a:ea typeface="+mn-ea"/>
                <a:cs typeface="+mn-cs"/>
              </a:rPr>
              <a:t>of a community or a campus to take action to address prevention priorities. Capacity is the combination of resources available for prevention efforts and the readiness of the community to take action to implement prevention efforts. The work to build capacity for your campus prevention program builds on what you have done in the assessment step when you determined what resources were in place on your campus and the level of readiness for prevention. This capacity building work is the focus of Chapter 4. </a:t>
            </a: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Be sure to mention the following key points about why assessing capacity comes before planning in the SPF process:</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To make a </a:t>
            </a:r>
            <a:r>
              <a:rPr lang="en-US" altLang="en-US" sz="1100" b="1" u="sng" dirty="0">
                <a:latin typeface="Arial" panose="020B0604020202020204" pitchFamily="34" charset="0"/>
                <a:cs typeface="Arial" panose="020B0604020202020204" pitchFamily="34" charset="0"/>
              </a:rPr>
              <a:t>realistic match</a:t>
            </a:r>
            <a:r>
              <a:rPr lang="en-US" altLang="en-US" sz="1100" b="1" u="none"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between the problems identified and the resources available and/or needed to address the problems and their risk factors</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To discover </a:t>
            </a:r>
            <a:r>
              <a:rPr lang="en-US" altLang="en-US" sz="1100" b="1" u="sng" dirty="0">
                <a:latin typeface="Arial" panose="020B0604020202020204" pitchFamily="34" charset="0"/>
                <a:cs typeface="Arial" panose="020B0604020202020204" pitchFamily="34" charset="0"/>
              </a:rPr>
              <a:t>strengths and shortfalls in key resources</a:t>
            </a:r>
            <a:r>
              <a:rPr lang="en-US" altLang="en-US" sz="1100" dirty="0">
                <a:latin typeface="Arial" panose="020B0604020202020204" pitchFamily="34" charset="0"/>
                <a:cs typeface="Arial" panose="020B0604020202020204" pitchFamily="34" charset="0"/>
              </a:rPr>
              <a:t>, such as funding, people</a:t>
            </a:r>
            <a:r>
              <a:rPr lang="ja-JP" altLang="en-US" sz="1100" dirty="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s skills, people</a:t>
            </a:r>
            <a:r>
              <a:rPr lang="ja-JP" altLang="en-US" sz="1100" dirty="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s ability to work collaboratively</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To provide an opportunity to </a:t>
            </a:r>
            <a:r>
              <a:rPr lang="en-US" altLang="en-US" sz="1100" b="1" u="sng" dirty="0">
                <a:latin typeface="Arial" panose="020B0604020202020204" pitchFamily="34" charset="0"/>
                <a:cs typeface="Arial" panose="020B0604020202020204" pitchFamily="34" charset="0"/>
              </a:rPr>
              <a:t>address any shortfalls or gaps in resources</a:t>
            </a:r>
            <a:r>
              <a:rPr lang="en-US" altLang="en-US" sz="1100" dirty="0">
                <a:latin typeface="Arial" panose="020B0604020202020204" pitchFamily="34" charset="0"/>
                <a:cs typeface="Arial" panose="020B0604020202020204" pitchFamily="34" charset="0"/>
              </a:rPr>
              <a:t> in advance</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To provide an understanding of how resources and readiness may influence the planning, selection, and adaptation of an intervention </a:t>
            </a:r>
            <a:endParaRPr lang="en-US" altLang="en-US" sz="1100" b="1" dirty="0">
              <a:latin typeface="Arial" panose="020B0604020202020204" pitchFamily="34" charset="0"/>
              <a:cs typeface="Arial" panose="020B0604020202020204" pitchFamily="34" charset="0"/>
            </a:endParaRP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17</a:t>
            </a:fld>
            <a:endParaRPr lang="en-US"/>
          </a:p>
        </p:txBody>
      </p:sp>
    </p:spTree>
    <p:extLst>
      <p:ext uri="{BB962C8B-B14F-4D97-AF65-F5344CB8AC3E}">
        <p14:creationId xmlns:p14="http://schemas.microsoft.com/office/powerpoint/2010/main" val="3045758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the sections included in Chapter 4 are listed on the slide. By completing these tasks, higher education prevention professionals will increase their capacity to implement their prevention efforts, setting themselves and their students up for success. </a:t>
            </a:r>
          </a:p>
          <a:p>
            <a:endParaRPr lang="en-US" dirty="0"/>
          </a:p>
          <a:p>
            <a:r>
              <a:rPr lang="en-US" dirty="0"/>
              <a:t>Activity: Ask participants to find a partner and brainstorm campus and community sectors they may want to involve in their prevention initiative. (See page 40 of the strategic planning guide for ideas, if participants are needing help.) After about 2 minutes, ask for some ideas they generated.</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18</a:t>
            </a:fld>
            <a:endParaRPr lang="en-US"/>
          </a:p>
        </p:txBody>
      </p:sp>
    </p:spTree>
    <p:extLst>
      <p:ext uri="{BB962C8B-B14F-4D97-AF65-F5344CB8AC3E}">
        <p14:creationId xmlns:p14="http://schemas.microsoft.com/office/powerpoint/2010/main" val="115687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Share with participants: </a:t>
            </a:r>
          </a:p>
          <a:p>
            <a:endParaRPr lang="en-US" sz="1200" dirty="0"/>
          </a:p>
          <a:p>
            <a:r>
              <a:rPr lang="en-US" sz="1200" b="0" i="0" u="none" strike="noStrike" kern="1200" baseline="0" dirty="0">
                <a:solidFill>
                  <a:schemeClr val="tx1"/>
                </a:solidFill>
                <a:latin typeface="+mn-lt"/>
                <a:ea typeface="+mn-ea"/>
                <a:cs typeface="+mn-cs"/>
              </a:rPr>
              <a:t>For those of you who have spent time working to prevent alcohol and other drug misuse on college campuses, you know that there is a rotating cast of motivational speakers, online prevention programs, and in-person workshop facilitators that seem to make the rounds from one campus to another. One year, social norms experts are all the rage in your AOD professional group, and the next, everyone is wondering if the new online motivational interviewing-based drug misuse prevention program will work for their first-year student orientation programming.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many ways, we are fortunate to work among such committed and passionate prevention professionals, But having an excess of interesting and engaging prevention programs and workshops at our disposal can make the job of strategic prevention more difficult than it needs to be. How many of us have reached out for feedback to a professional group for a prevention program idea and ended up more uncertain than when we started?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SPF can help eliminate that confusion. It is grounded in the idea that every prevention plan is unique and should be designed to meet the specific needs of the community. For those of you who work on college campuses, this means doing a deep dive into the distinctive characteristics of your students and their alcohol and other drug usage patterns, and then crafting a prevention plan that is uniquely tailored to address their needs.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Chapter 5 will walk you through crafting your plan.</a:t>
            </a:r>
          </a:p>
          <a:p>
            <a:pPr eaLnBrk="1" hangingPunct="1">
              <a:spcBef>
                <a:spcPct val="0"/>
              </a:spcBef>
            </a:pPr>
            <a:endParaRPr lang="en-US" altLang="en-US" sz="1200" dirty="0"/>
          </a:p>
          <a:p>
            <a:pPr eaLnBrk="1" hangingPunct="1">
              <a:spcBef>
                <a:spcPct val="0"/>
              </a:spcBef>
              <a:buFontTx/>
              <a:buChar char="•"/>
            </a:pPr>
            <a:endParaRPr lang="en-US" altLang="en-US" sz="1200" b="1" dirty="0">
              <a:latin typeface="Arial" panose="020B0604020202020204" pitchFamily="34" charset="0"/>
              <a:cs typeface="Arial" panose="020B0604020202020204" pitchFamily="34" charset="0"/>
            </a:endParaRP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19</a:t>
            </a:fld>
            <a:endParaRPr lang="en-US"/>
          </a:p>
        </p:txBody>
      </p:sp>
    </p:spTree>
    <p:extLst>
      <p:ext uri="{BB962C8B-B14F-4D97-AF65-F5344CB8AC3E}">
        <p14:creationId xmlns:p14="http://schemas.microsoft.com/office/powerpoint/2010/main" val="210609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latin typeface="Arial" panose="020B0604020202020204" pitchFamily="34" charset="0"/>
              </a:rPr>
              <a:t>Ask participants to introduce themselves and answer the questions on the slide. If the group is too large for individual introductions, have participants find someone they don’t know and share their answers to each of these questions with their partner. </a:t>
            </a:r>
            <a:endParaRPr lang="en-US" altLang="en-US" sz="1200" dirty="0"/>
          </a:p>
          <a:p>
            <a:pPr>
              <a:spcBef>
                <a:spcPct val="0"/>
              </a:spcBef>
            </a:pPr>
            <a:r>
              <a:rPr lang="en-US" altLang="en-US" sz="1200" dirty="0">
                <a:latin typeface="Arial" panose="020B0604020202020204" pitchFamily="34" charset="0"/>
              </a:rPr>
              <a:t> </a:t>
            </a:r>
            <a:endParaRPr lang="en-US" altLang="en-US" sz="1200" dirty="0"/>
          </a:p>
          <a:p>
            <a:r>
              <a:rPr lang="en-US" dirty="0"/>
              <a:t>By hearing from participants, you will get an indication of how much knowledge and experience the group of participants has.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2</a:t>
            </a:fld>
            <a:endParaRPr lang="en-US"/>
          </a:p>
        </p:txBody>
      </p:sp>
    </p:spTree>
    <p:extLst>
      <p:ext uri="{BB962C8B-B14F-4D97-AF65-F5344CB8AC3E}">
        <p14:creationId xmlns:p14="http://schemas.microsoft.com/office/powerpoint/2010/main" val="5835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the sections included in Chapter 5 are listed on the slide and then point out the following: </a:t>
            </a:r>
          </a:p>
          <a:p>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 campus AOD misuse prevention program can address all of the risk and protective factors—at least not all at once. So this chapter includes information on how to figure out which risk and protective factors to address first on your campus.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Sometimes, prevention professionals may want to select interventions that are popular, that worked well on a different campus, or that they are familiar with. However, these are not great reasons for selecting an intervention. Consequently, criteria is included in this chapter to help higher education prevention professionals to identify which prevention efforts will be the best fit for their campus.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20</a:t>
            </a:fld>
            <a:endParaRPr lang="en-US"/>
          </a:p>
        </p:txBody>
      </p:sp>
    </p:spTree>
    <p:extLst>
      <p:ext uri="{BB962C8B-B14F-4D97-AF65-F5344CB8AC3E}">
        <p14:creationId xmlns:p14="http://schemas.microsoft.com/office/powerpoint/2010/main" val="50664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Share with participants: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After completing the planning step of the SPF, it can be tempting to jump right in and start implementing. However, the success of a prevention effort depends on completing some tasks before implementation begins. Taking your time to complete these tasks is crucial to build support for your prevention program and to ensure that you reach your target student population. </a:t>
            </a:r>
          </a:p>
          <a:p>
            <a:pPr eaLnBrk="1" hangingPunct="1">
              <a:spcBef>
                <a:spcPct val="0"/>
              </a:spcBef>
            </a:pPr>
            <a:endParaRPr lang="en-US" altLang="en-US" sz="1200" dirty="0"/>
          </a:p>
          <a:p>
            <a:pPr eaLnBrk="1" hangingPunct="1">
              <a:spcBef>
                <a:spcPct val="0"/>
              </a:spcBef>
              <a:buFontTx/>
              <a:buChar char="•"/>
            </a:pPr>
            <a:endParaRPr lang="en-US" altLang="en-US" sz="1200" b="1" dirty="0">
              <a:latin typeface="Arial" panose="020B0604020202020204" pitchFamily="34" charset="0"/>
              <a:cs typeface="Arial" panose="020B0604020202020204" pitchFamily="34" charset="0"/>
            </a:endParaRP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21</a:t>
            </a:fld>
            <a:endParaRPr lang="en-US"/>
          </a:p>
        </p:txBody>
      </p:sp>
    </p:spTree>
    <p:extLst>
      <p:ext uri="{BB962C8B-B14F-4D97-AF65-F5344CB8AC3E}">
        <p14:creationId xmlns:p14="http://schemas.microsoft.com/office/powerpoint/2010/main" val="68995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the sections included in Chapter 6 are listed on the slide.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Ask participants: Have you ever seen a well-known, evidence-based prevention program implemented on a college campus that wasn’t well received by students? Or the students didn’t even show up or engage with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Ask for an example or two from participants. Once you have heard from one or two participants, reinforce, as applicable, that information in Chapter 6 will help higher education prevention professionals to avoid some of the challenges mentioned.</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ACTIVITY: </a:t>
            </a:r>
            <a:r>
              <a:rPr lang="en-US" sz="1200" kern="1200" dirty="0">
                <a:solidFill>
                  <a:schemeClr val="tx1"/>
                </a:solidFill>
                <a:effectLst/>
                <a:latin typeface="+mn-lt"/>
                <a:ea typeface="+mn-ea"/>
                <a:cs typeface="+mn-cs"/>
              </a:rPr>
              <a:t>Ask participants to draw a house on a piece of paper and then hold it up so everyone can see it. Then ask them to draw a house that is one story tall with two windows and a door on the front of a house and a chimney in the center of the roof. (Repeat the instructions as needed.) Then have them compare their pictures and discuss what they notice. Be sure the point is made that the drawings look much more similar the second time. Ask them why that was.  Summarize by saying that when everyone followed a similar, detailed design, the pictures looked very similar. Ask participants how this is an analogy with implementing prevention programs? (When programs are implemented with fidelity, they produce similar outcomes. If you just implement a program however you want, you can’t expect the same outcomes.) </a:t>
            </a:r>
            <a:endParaRPr lang="en-US" dirty="0"/>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22</a:t>
            </a:fld>
            <a:endParaRPr lang="en-US"/>
          </a:p>
        </p:txBody>
      </p:sp>
    </p:spTree>
    <p:extLst>
      <p:ext uri="{BB962C8B-B14F-4D97-AF65-F5344CB8AC3E}">
        <p14:creationId xmlns:p14="http://schemas.microsoft.com/office/powerpoint/2010/main" val="205549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Share with participants: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Without evaluation, how will we know our prevention efforts are working? It’s like trying to look across a lake on a foggy morning… we might be able to make out a few objects, but nothing is clear. Similarly, without strong evaluations, we can guess about our effectiveness, but won’t have actual answers.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 many of us enjoy prevention program evaluation? Working on a college campus where the focus is on furthering knowledge, using fact-based evidence, can make your work to change behaviors feel futile. How do you measure real behavior change? How do you account for shifts in AOD knowledge that don’t lead to behavior change? Why, despite all you are doing, do your students’ alcohol and drug use rates remain steady?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faced with such daunting questions, you might instead focus on measures of engagement: How many students attended your workshop, or how many students went through your screening and brief intervention program.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a singular focus on engagement misses the real value of evaluation—rather than seeking to </a:t>
            </a:r>
            <a:r>
              <a:rPr lang="en-US" sz="1200" b="1" i="1" u="none" strike="noStrike" kern="1200" baseline="0" dirty="0">
                <a:solidFill>
                  <a:schemeClr val="tx1"/>
                </a:solidFill>
                <a:latin typeface="+mn-lt"/>
                <a:ea typeface="+mn-ea"/>
                <a:cs typeface="+mn-cs"/>
              </a:rPr>
              <a:t>prove </a:t>
            </a:r>
            <a:r>
              <a:rPr lang="en-US" sz="1200" b="0" i="0" u="none" strike="noStrike" kern="1200" baseline="0" dirty="0">
                <a:solidFill>
                  <a:schemeClr val="tx1"/>
                </a:solidFill>
                <a:latin typeface="+mn-lt"/>
                <a:ea typeface="+mn-ea"/>
                <a:cs typeface="+mn-cs"/>
              </a:rPr>
              <a:t>something, as many of the researchers on your campuses are working to do, evaluation seeks to </a:t>
            </a:r>
            <a:r>
              <a:rPr lang="en-US" sz="1200" b="1" i="1" u="none" strike="noStrike" kern="1200" baseline="0" dirty="0">
                <a:solidFill>
                  <a:schemeClr val="tx1"/>
                </a:solidFill>
                <a:latin typeface="+mn-lt"/>
                <a:ea typeface="+mn-ea"/>
                <a:cs typeface="+mn-cs"/>
              </a:rPr>
              <a:t>improve </a:t>
            </a:r>
            <a:r>
              <a:rPr lang="en-US" sz="1200" b="0" i="0" u="none" strike="noStrike" kern="1200" baseline="0" dirty="0">
                <a:solidFill>
                  <a:schemeClr val="tx1"/>
                </a:solidFill>
                <a:latin typeface="+mn-lt"/>
                <a:ea typeface="+mn-ea"/>
                <a:cs typeface="+mn-cs"/>
              </a:rPr>
              <a:t>processes. Understood in this way, evaluation is an exciting part of your prevention work as it can help you to enhance and tailor your programming to better </a:t>
            </a:r>
            <a:r>
              <a:rPr lang="en-US" sz="1200" b="0" i="0" u="none" strike="noStrike" kern="1200" baseline="0" dirty="0" err="1">
                <a:solidFill>
                  <a:schemeClr val="tx1"/>
                </a:solidFill>
                <a:latin typeface="+mn-lt"/>
                <a:ea typeface="+mn-ea"/>
                <a:cs typeface="+mn-cs"/>
              </a:rPr>
              <a:t>ft</a:t>
            </a:r>
            <a:r>
              <a:rPr lang="en-US" sz="1200" b="0" i="0" u="none" strike="noStrike" kern="1200" baseline="0" dirty="0">
                <a:solidFill>
                  <a:schemeClr val="tx1"/>
                </a:solidFill>
                <a:latin typeface="+mn-lt"/>
                <a:ea typeface="+mn-ea"/>
                <a:cs typeface="+mn-cs"/>
              </a:rPr>
              <a:t> your student populations.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Evaluation is the fifth step of the SPF, and it involves examining both the process and outcomes of prevention interventions. When conducting an evaluation, you want to systematically collect and analyze information about prevention activities to reduce uncertainty, improve effectiveness, and make decisions. </a:t>
            </a:r>
            <a:endParaRPr lang="en-US" sz="1200" dirty="0"/>
          </a:p>
        </p:txBody>
      </p:sp>
      <p:sp>
        <p:nvSpPr>
          <p:cNvPr id="4" name="Slide Number Placeholder 3"/>
          <p:cNvSpPr>
            <a:spLocks noGrp="1"/>
          </p:cNvSpPr>
          <p:nvPr>
            <p:ph type="sldNum" sz="quarter" idx="10"/>
          </p:nvPr>
        </p:nvSpPr>
        <p:spPr/>
        <p:txBody>
          <a:bodyPr/>
          <a:lstStyle/>
          <a:p>
            <a:fld id="{E619DAA3-EDF6-9749-A2B5-29140CBBD557}" type="slidenum">
              <a:rPr lang="en-US" smtClean="0"/>
              <a:t>23</a:t>
            </a:fld>
            <a:endParaRPr lang="en-US"/>
          </a:p>
        </p:txBody>
      </p:sp>
    </p:spTree>
    <p:extLst>
      <p:ext uri="{BB962C8B-B14F-4D97-AF65-F5344CB8AC3E}">
        <p14:creationId xmlns:p14="http://schemas.microsoft.com/office/powerpoint/2010/main" val="3405827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the sections included in Chapter 7 are listed on the slide. Share that by working through the tasks in Chapter 7, higher education prevention professionals will have some tools to plan and implement both process and outcome evaluations for their prevention efforts. </a:t>
            </a:r>
          </a:p>
        </p:txBody>
      </p:sp>
      <p:sp>
        <p:nvSpPr>
          <p:cNvPr id="4" name="Slide Number Placeholder 3"/>
          <p:cNvSpPr>
            <a:spLocks noGrp="1"/>
          </p:cNvSpPr>
          <p:nvPr>
            <p:ph type="sldNum" sz="quarter" idx="10"/>
          </p:nvPr>
        </p:nvSpPr>
        <p:spPr/>
        <p:txBody>
          <a:bodyPr/>
          <a:lstStyle/>
          <a:p>
            <a:fld id="{E619DAA3-EDF6-9749-A2B5-29140CBBD557}" type="slidenum">
              <a:rPr lang="en-US" smtClean="0"/>
              <a:t>24</a:t>
            </a:fld>
            <a:endParaRPr lang="en-US"/>
          </a:p>
        </p:txBody>
      </p:sp>
    </p:spTree>
    <p:extLst>
      <p:ext uri="{BB962C8B-B14F-4D97-AF65-F5344CB8AC3E}">
        <p14:creationId xmlns:p14="http://schemas.microsoft.com/office/powerpoint/2010/main" val="371941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Share with participants: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this final chapter of the guide, we provide an inside look at the lessons learned by a prevention professional, Dolores </a:t>
            </a:r>
            <a:r>
              <a:rPr lang="en-US" sz="1200" b="0" i="0" u="none" strike="noStrike" kern="1200" baseline="0" dirty="0" err="1">
                <a:solidFill>
                  <a:schemeClr val="tx1"/>
                </a:solidFill>
                <a:latin typeface="+mn-lt"/>
                <a:ea typeface="+mn-ea"/>
                <a:cs typeface="+mn-cs"/>
              </a:rPr>
              <a:t>Cimini</a:t>
            </a:r>
            <a:r>
              <a:rPr lang="en-US" sz="1200" b="0" i="0" u="none" strike="noStrike" kern="1200" baseline="0" dirty="0">
                <a:solidFill>
                  <a:schemeClr val="tx1"/>
                </a:solidFill>
                <a:latin typeface="+mn-lt"/>
                <a:ea typeface="+mn-ea"/>
                <a:cs typeface="+mn-cs"/>
              </a:rPr>
              <a:t>, who has 30+ years of experience addressing AOD misuse among college students. Advice is included for both established and new professionals.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over 30 years, Dolores </a:t>
            </a:r>
            <a:r>
              <a:rPr lang="en-US" sz="1200" b="0" i="0" u="none" strike="noStrike" kern="1200" baseline="0" dirty="0" err="1">
                <a:solidFill>
                  <a:schemeClr val="tx1"/>
                </a:solidFill>
                <a:latin typeface="+mn-lt"/>
                <a:ea typeface="+mn-ea"/>
                <a:cs typeface="+mn-cs"/>
              </a:rPr>
              <a:t>Cimini</a:t>
            </a:r>
            <a:r>
              <a:rPr lang="en-US" sz="1200" b="0" i="0" u="none" strike="noStrike" kern="1200" baseline="0" dirty="0">
                <a:solidFill>
                  <a:schemeClr val="tx1"/>
                </a:solidFill>
                <a:latin typeface="+mn-lt"/>
                <a:ea typeface="+mn-ea"/>
                <a:cs typeface="+mn-cs"/>
              </a:rPr>
              <a:t> has been a mentor in the field of college AOD misuse prevention. Based at the University at Albany, one of the university centers of the 64-campus State University of New York (SUNY) system, </a:t>
            </a:r>
            <a:r>
              <a:rPr lang="en-US" sz="1200" b="0" i="0" u="none" strike="noStrike" kern="1200" baseline="0" dirty="0" err="1">
                <a:solidFill>
                  <a:schemeClr val="tx1"/>
                </a:solidFill>
                <a:latin typeface="+mn-lt"/>
                <a:ea typeface="+mn-ea"/>
                <a:cs typeface="+mn-cs"/>
              </a:rPr>
              <a:t>Cimini</a:t>
            </a:r>
            <a:r>
              <a:rPr lang="en-US" sz="1200" b="0" i="0" u="none" strike="noStrike" kern="1200" baseline="0" dirty="0">
                <a:solidFill>
                  <a:schemeClr val="tx1"/>
                </a:solidFill>
                <a:latin typeface="+mn-lt"/>
                <a:ea typeface="+mn-ea"/>
                <a:cs typeface="+mn-cs"/>
              </a:rPr>
              <a:t> has spent her career working directly with students. She has produced numerous peer-reviewed public health studies and is the co-editor of </a:t>
            </a:r>
            <a:r>
              <a:rPr lang="en-US" sz="1200" b="0" i="1" u="none" strike="noStrike" kern="1200" baseline="0" dirty="0">
                <a:solidFill>
                  <a:schemeClr val="tx1"/>
                </a:solidFill>
                <a:latin typeface="+mn-lt"/>
                <a:ea typeface="+mn-ea"/>
                <a:cs typeface="+mn-cs"/>
              </a:rPr>
              <a:t>Promoting Behavioral Health and Reducing Risk Among College Students: A Comprehensive Approach </a:t>
            </a:r>
            <a:r>
              <a:rPr lang="en-US" sz="1200" b="0" i="0" u="none" strike="noStrike" kern="1200" baseline="0" dirty="0">
                <a:solidFill>
                  <a:schemeClr val="tx1"/>
                </a:solidFill>
                <a:latin typeface="+mn-lt"/>
                <a:ea typeface="+mn-ea"/>
                <a:cs typeface="+mn-cs"/>
              </a:rPr>
              <a:t>(2018). </a:t>
            </a:r>
            <a:r>
              <a:rPr lang="en-US" sz="1200" b="0" i="0" u="none" strike="noStrike" kern="1200" baseline="0" dirty="0" err="1">
                <a:solidFill>
                  <a:schemeClr val="tx1"/>
                </a:solidFill>
                <a:latin typeface="+mn-lt"/>
                <a:ea typeface="+mn-ea"/>
                <a:cs typeface="+mn-cs"/>
              </a:rPr>
              <a:t>Cimini</a:t>
            </a:r>
            <a:r>
              <a:rPr lang="en-US" sz="1200" b="0" i="0" u="none" strike="noStrike" kern="1200" baseline="0" dirty="0">
                <a:solidFill>
                  <a:schemeClr val="tx1"/>
                </a:solidFill>
                <a:latin typeface="+mn-lt"/>
                <a:ea typeface="+mn-ea"/>
                <a:cs typeface="+mn-cs"/>
              </a:rPr>
              <a:t> currently runs the award-winning Middle Earth Peer Assistance Program at the University at Albany and is the director of the Center for Behavioral Health Promotion and Applied Research.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Cimini’s</a:t>
            </a:r>
            <a:r>
              <a:rPr lang="en-US" sz="1200" b="0" i="0" u="none" strike="noStrike" kern="1200" baseline="0" dirty="0">
                <a:solidFill>
                  <a:schemeClr val="tx1"/>
                </a:solidFill>
                <a:latin typeface="+mn-lt"/>
                <a:ea typeface="+mn-ea"/>
                <a:cs typeface="+mn-cs"/>
              </a:rPr>
              <a:t> hard-earned advice is offered in this chapter. </a:t>
            </a:r>
            <a:endParaRPr lang="en-US" sz="1200" dirty="0"/>
          </a:p>
          <a:p>
            <a:pPr eaLnBrk="1" hangingPunct="1">
              <a:spcBef>
                <a:spcPct val="0"/>
              </a:spcBef>
            </a:pPr>
            <a:endParaRPr lang="en-US" altLang="en-US" sz="1200" dirty="0"/>
          </a:p>
          <a:p>
            <a:pPr eaLnBrk="1" hangingPunct="1">
              <a:spcBef>
                <a:spcPct val="0"/>
              </a:spcBef>
              <a:buFontTx/>
              <a:buChar char="•"/>
            </a:pPr>
            <a:endParaRPr lang="en-US" altLang="en-US" sz="1200" b="1" dirty="0">
              <a:latin typeface="Arial" panose="020B0604020202020204" pitchFamily="34" charset="0"/>
              <a:cs typeface="Arial" panose="020B0604020202020204" pitchFamily="34" charset="0"/>
            </a:endParaRP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25</a:t>
            </a:fld>
            <a:endParaRPr lang="en-US"/>
          </a:p>
        </p:txBody>
      </p:sp>
    </p:spTree>
    <p:extLst>
      <p:ext uri="{BB962C8B-B14F-4D97-AF65-F5344CB8AC3E}">
        <p14:creationId xmlns:p14="http://schemas.microsoft.com/office/powerpoint/2010/main" val="1142822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with participants these closing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guide is intended to provide a road map for experienced and new higher education prevention professionals to collaborate with a wide range of stakeholders to address campus-wide drug misuse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Ask participants if they have any questions about what you have presented. </a:t>
            </a:r>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26</a:t>
            </a:fld>
            <a:endParaRPr lang="en-US"/>
          </a:p>
        </p:txBody>
      </p:sp>
    </p:spTree>
    <p:extLst>
      <p:ext uri="{BB962C8B-B14F-4D97-AF65-F5344CB8AC3E}">
        <p14:creationId xmlns:p14="http://schemas.microsoft.com/office/powerpoint/2010/main" val="3115413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that there is a wealth of information on the DEA Campus Drug Prevention website. </a:t>
            </a:r>
          </a:p>
        </p:txBody>
      </p:sp>
      <p:sp>
        <p:nvSpPr>
          <p:cNvPr id="4" name="Slide Number Placeholder 3"/>
          <p:cNvSpPr>
            <a:spLocks noGrp="1"/>
          </p:cNvSpPr>
          <p:nvPr>
            <p:ph type="sldNum" sz="quarter" idx="10"/>
          </p:nvPr>
        </p:nvSpPr>
        <p:spPr/>
        <p:txBody>
          <a:bodyPr/>
          <a:lstStyle/>
          <a:p>
            <a:fld id="{E619DAA3-EDF6-9749-A2B5-29140CBBD557}" type="slidenum">
              <a:rPr lang="en-US" smtClean="0"/>
              <a:t>27</a:t>
            </a:fld>
            <a:endParaRPr lang="en-US"/>
          </a:p>
        </p:txBody>
      </p:sp>
    </p:spTree>
    <p:extLst>
      <p:ext uri="{BB962C8B-B14F-4D97-AF65-F5344CB8AC3E}">
        <p14:creationId xmlns:p14="http://schemas.microsoft.com/office/powerpoint/2010/main" val="382159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Share with participants that before we delve into what the strategic planning guide contains, let’s step back and look at why it is essential that drug misuse prevention efforts exist on college campuses.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Review the points on the slide. Ask participants to share any other reasons why they believe that drug misuse prevention is important on college campuses. Take a few comments then move on to the next slide.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Arria</a:t>
            </a:r>
            <a:r>
              <a:rPr lang="en-US" sz="1200" b="0" i="0" u="none" strike="noStrike" kern="1200" baseline="0" dirty="0">
                <a:solidFill>
                  <a:schemeClr val="tx1"/>
                </a:solidFill>
                <a:latin typeface="+mn-lt"/>
                <a:ea typeface="+mn-ea"/>
                <a:cs typeface="+mn-cs"/>
              </a:rPr>
              <a:t>, A., &amp; </a:t>
            </a:r>
            <a:r>
              <a:rPr lang="en-US" sz="1200" b="0" i="0" u="none" strike="noStrike" kern="1200" baseline="0" dirty="0" err="1">
                <a:solidFill>
                  <a:schemeClr val="tx1"/>
                </a:solidFill>
                <a:latin typeface="+mn-lt"/>
                <a:ea typeface="+mn-ea"/>
                <a:cs typeface="+mn-cs"/>
              </a:rPr>
              <a:t>Wagley</a:t>
            </a:r>
            <a:r>
              <a:rPr lang="en-US" sz="1200" b="0" i="0" u="none" strike="noStrike" kern="1200" baseline="0" dirty="0">
                <a:solidFill>
                  <a:schemeClr val="tx1"/>
                </a:solidFill>
                <a:latin typeface="+mn-lt"/>
                <a:ea typeface="+mn-ea"/>
                <a:cs typeface="+mn-cs"/>
              </a:rPr>
              <a:t>, G. (2019). </a:t>
            </a:r>
            <a:r>
              <a:rPr lang="en-US" sz="1200" b="0" i="1" u="none" strike="noStrike" kern="1200" baseline="0" dirty="0">
                <a:solidFill>
                  <a:schemeClr val="tx1"/>
                </a:solidFill>
                <a:latin typeface="+mn-lt"/>
                <a:ea typeface="+mn-ea"/>
                <a:cs typeface="+mn-cs"/>
              </a:rPr>
              <a:t>Addressing college drinking and drug use: A primer for trustees, administrators and alumni </a:t>
            </a:r>
            <a:r>
              <a:rPr lang="en-US" sz="1200" b="0" i="0" u="none" strike="noStrike" kern="1200" baseline="0" dirty="0">
                <a:solidFill>
                  <a:schemeClr val="tx1"/>
                </a:solidFill>
                <a:latin typeface="+mn-lt"/>
                <a:ea typeface="+mn-ea"/>
                <a:cs typeface="+mn-cs"/>
              </a:rPr>
              <a:t>(pp. 1–34). Washington, DC: American Council of Trustees and Alumni.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3</a:t>
            </a:fld>
            <a:endParaRPr lang="en-US"/>
          </a:p>
        </p:txBody>
      </p:sp>
    </p:spTree>
    <p:extLst>
      <p:ext uri="{BB962C8B-B14F-4D97-AF65-F5344CB8AC3E}">
        <p14:creationId xmlns:p14="http://schemas.microsoft.com/office/powerpoint/2010/main" val="163286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Share with participants that pages 13 and 14 of the strategic planning guide include data on trends in drug use among college students. </a:t>
            </a:r>
          </a:p>
          <a:p>
            <a:r>
              <a:rPr lang="en-US" sz="1200" b="0" i="0" u="none" strike="noStrike" kern="1200" baseline="0" dirty="0">
                <a:solidFill>
                  <a:schemeClr val="tx1"/>
                </a:solidFill>
                <a:latin typeface="+mn-lt"/>
                <a:ea typeface="+mn-ea"/>
                <a:cs typeface="+mn-cs"/>
              </a:rPr>
              <a:t>Explain that three drugs are highlighted on this and the following slide but more are included in the guide.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Review the data on the slide. Ask participants if they are surprised by any of these numbers.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Centers for Disease Control and Prevention. (2019). Smoking &amp; tobacco use. Retrieved from https://www.cdc.gov/ tobacco/</a:t>
            </a:r>
            <a:r>
              <a:rPr lang="en-US" sz="1200" b="0" i="0" u="none" strike="noStrike" kern="1200" baseline="0" dirty="0" err="1">
                <a:solidFill>
                  <a:schemeClr val="tx1"/>
                </a:solidFill>
                <a:latin typeface="+mn-lt"/>
                <a:ea typeface="+mn-ea"/>
                <a:cs typeface="+mn-cs"/>
              </a:rPr>
              <a:t>basic_information</a:t>
            </a:r>
            <a:r>
              <a:rPr lang="en-US" sz="1200" b="0" i="0" u="none" strike="noStrike" kern="1200" baseline="0" dirty="0">
                <a:solidFill>
                  <a:schemeClr val="tx1"/>
                </a:solidFill>
                <a:latin typeface="+mn-lt"/>
                <a:ea typeface="+mn-ea"/>
                <a:cs typeface="+mn-cs"/>
              </a:rPr>
              <a:t>/e-cigarettes/severe-lung-disease.html </a:t>
            </a:r>
          </a:p>
          <a:p>
            <a:r>
              <a:rPr lang="en-US" sz="1200" b="0" i="0" u="none" strike="noStrike" kern="1200" baseline="0" dirty="0">
                <a:solidFill>
                  <a:schemeClr val="tx1"/>
                </a:solidFill>
                <a:latin typeface="+mn-lt"/>
                <a:ea typeface="+mn-ea"/>
                <a:cs typeface="+mn-cs"/>
              </a:rPr>
              <a:t>20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Schulenberg</a:t>
            </a:r>
            <a:r>
              <a:rPr lang="en-US" sz="1200" b="0" i="0" u="none" strike="noStrike" kern="1200" baseline="0" dirty="0">
                <a:solidFill>
                  <a:schemeClr val="tx1"/>
                </a:solidFill>
                <a:latin typeface="+mn-lt"/>
                <a:ea typeface="+mn-ea"/>
                <a:cs typeface="+mn-cs"/>
              </a:rPr>
              <a:t>, J. E., Johnston, L. D., O’Malley, P. M., Bachman, J. G., </a:t>
            </a:r>
            <a:r>
              <a:rPr lang="en-US" sz="1200" b="0" i="0" u="none" strike="noStrike" kern="1200" baseline="0" dirty="0" err="1">
                <a:solidFill>
                  <a:schemeClr val="tx1"/>
                </a:solidFill>
                <a:latin typeface="+mn-lt"/>
                <a:ea typeface="+mn-ea"/>
                <a:cs typeface="+mn-cs"/>
              </a:rPr>
              <a:t>Miech</a:t>
            </a:r>
            <a:r>
              <a:rPr lang="en-US" sz="1200" b="0" i="0" u="none" strike="noStrike" kern="1200" baseline="0" dirty="0">
                <a:solidFill>
                  <a:schemeClr val="tx1"/>
                </a:solidFill>
                <a:latin typeface="+mn-lt"/>
                <a:ea typeface="+mn-ea"/>
                <a:cs typeface="+mn-cs"/>
              </a:rPr>
              <a:t>, R. A. &amp; Patrick, M. E. (2019). </a:t>
            </a:r>
            <a:r>
              <a:rPr lang="en-US" sz="1200" b="0" i="1" u="none" strike="noStrike" kern="1200" baseline="0" dirty="0">
                <a:solidFill>
                  <a:schemeClr val="tx1"/>
                </a:solidFill>
                <a:latin typeface="+mn-lt"/>
                <a:ea typeface="+mn-ea"/>
                <a:cs typeface="+mn-cs"/>
              </a:rPr>
              <a:t>Monitoring the Future national survey results on drug use, 1975–2018: Volume II, College students and adults ages 19–60</a:t>
            </a:r>
            <a:r>
              <a:rPr lang="en-US" sz="1200" b="0" i="0" u="none" strike="noStrike" kern="1200" baseline="0" dirty="0">
                <a:solidFill>
                  <a:schemeClr val="tx1"/>
                </a:solidFill>
                <a:latin typeface="+mn-lt"/>
                <a:ea typeface="+mn-ea"/>
                <a:cs typeface="+mn-cs"/>
              </a:rPr>
              <a:t>. Ann Arbor: Institute for Social Research, The University of Michigan. </a:t>
            </a:r>
          </a:p>
          <a:p>
            <a:endParaRPr lang="en-US" sz="1200" b="0" i="0" u="none" strike="noStrike" kern="1200" baseline="0" dirty="0">
              <a:solidFill>
                <a:schemeClr val="tx1"/>
              </a:solidFill>
              <a:latin typeface="+mn-lt"/>
              <a:ea typeface="+mn-ea"/>
              <a:cs typeface="+mn-cs"/>
            </a:endParaRP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4</a:t>
            </a:fld>
            <a:endParaRPr lang="en-US"/>
          </a:p>
        </p:txBody>
      </p:sp>
    </p:spTree>
    <p:extLst>
      <p:ext uri="{BB962C8B-B14F-4D97-AF65-F5344CB8AC3E}">
        <p14:creationId xmlns:p14="http://schemas.microsoft.com/office/powerpoint/2010/main" val="66076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Review the data on the slide. Ask participants if they are surprised by any of these numbers. Point out that with the rising numbers of vaping-related lung illnesses, vaping is ripe for prevention and education efforts.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Schulenberg</a:t>
            </a:r>
            <a:r>
              <a:rPr lang="en-US" sz="1200" b="0" i="0" u="none" strike="noStrike" kern="1200" baseline="0" dirty="0">
                <a:solidFill>
                  <a:schemeClr val="tx1"/>
                </a:solidFill>
                <a:latin typeface="+mn-lt"/>
                <a:ea typeface="+mn-ea"/>
                <a:cs typeface="+mn-cs"/>
              </a:rPr>
              <a:t>, J. E., Johnston, L. D., O’Malley, P. M., Bachman, J. G., </a:t>
            </a:r>
            <a:r>
              <a:rPr lang="en-US" sz="1200" b="0" i="0" u="none" strike="noStrike" kern="1200" baseline="0" dirty="0" err="1">
                <a:solidFill>
                  <a:schemeClr val="tx1"/>
                </a:solidFill>
                <a:latin typeface="+mn-lt"/>
                <a:ea typeface="+mn-ea"/>
                <a:cs typeface="+mn-cs"/>
              </a:rPr>
              <a:t>Miech</a:t>
            </a:r>
            <a:r>
              <a:rPr lang="en-US" sz="1200" b="0" i="0" u="none" strike="noStrike" kern="1200" baseline="0" dirty="0">
                <a:solidFill>
                  <a:schemeClr val="tx1"/>
                </a:solidFill>
                <a:latin typeface="+mn-lt"/>
                <a:ea typeface="+mn-ea"/>
                <a:cs typeface="+mn-cs"/>
              </a:rPr>
              <a:t>, R. A. &amp; Patrick, M. E. (2019). </a:t>
            </a:r>
            <a:r>
              <a:rPr lang="en-US" sz="1200" b="0" i="1" u="none" strike="noStrike" kern="1200" baseline="0" dirty="0">
                <a:solidFill>
                  <a:schemeClr val="tx1"/>
                </a:solidFill>
                <a:latin typeface="+mn-lt"/>
                <a:ea typeface="+mn-ea"/>
                <a:cs typeface="+mn-cs"/>
              </a:rPr>
              <a:t>Monitoring the Future national survey results on drug use, 1975–2018: Volume II, College students and adults ages 19–60</a:t>
            </a:r>
            <a:r>
              <a:rPr lang="en-US" sz="1200" b="0" i="0" u="none" strike="noStrike" kern="1200" baseline="0" dirty="0">
                <a:solidFill>
                  <a:schemeClr val="tx1"/>
                </a:solidFill>
                <a:latin typeface="+mn-lt"/>
                <a:ea typeface="+mn-ea"/>
                <a:cs typeface="+mn-cs"/>
              </a:rPr>
              <a:t>. Ann Arbor: Institute for Social Research, The University of Michigan. </a:t>
            </a:r>
          </a:p>
          <a:p>
            <a:endParaRPr lang="en-US" sz="1200" b="0" i="0" u="none" strike="noStrike" kern="1200" baseline="0" dirty="0">
              <a:solidFill>
                <a:schemeClr val="tx1"/>
              </a:solidFill>
              <a:latin typeface="+mn-lt"/>
              <a:ea typeface="+mn-ea"/>
              <a:cs typeface="+mn-cs"/>
            </a:endParaRP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5</a:t>
            </a:fld>
            <a:endParaRPr lang="en-US"/>
          </a:p>
        </p:txBody>
      </p:sp>
    </p:spTree>
    <p:extLst>
      <p:ext uri="{BB962C8B-B14F-4D97-AF65-F5344CB8AC3E}">
        <p14:creationId xmlns:p14="http://schemas.microsoft.com/office/powerpoint/2010/main" val="63445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Share the following analogy (adapted from </a:t>
            </a:r>
            <a:r>
              <a:rPr lang="en-US" dirty="0">
                <a:hlinkClick r:id="rId3"/>
              </a:rPr>
              <a:t>https://www.workamajig.com/blog/5-analogies-about-resource-management</a:t>
            </a:r>
            <a:r>
              <a:rPr lang="en-US" dirty="0"/>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good chess player thinks about what moves her opponent might make during the next turn. A great chess player thinks a few moves ahead and devises a plan. A Grandmaster however, has more than just a strategy for the entire match; she has contingencies in place for when the tide shifts differently than she wanted it to.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prevention professional needs to think like a Grandmaster. She needs to be not just a few moves ahead, but ready for almost anything. A Grandmaster has a plan for each piece, from pawn to king, and adjusts it as the game progresses. Likewise, in </a:t>
            </a:r>
            <a:r>
              <a:rPr lang="en-US" sz="1200" b="0" i="0" u="none" strike="noStrike" kern="1200" dirty="0">
                <a:solidFill>
                  <a:schemeClr val="tx1"/>
                </a:solidFill>
                <a:effectLst/>
                <a:latin typeface="+mn-lt"/>
                <a:ea typeface="+mn-ea"/>
                <a:cs typeface="+mn-cs"/>
              </a:rPr>
              <a:t>prevention</a:t>
            </a:r>
            <a:r>
              <a:rPr lang="en-US" sz="1200" b="0" i="0" kern="1200" dirty="0">
                <a:solidFill>
                  <a:schemeClr val="tx1"/>
                </a:solidFill>
                <a:effectLst/>
                <a:latin typeface="+mn-lt"/>
                <a:ea typeface="+mn-ea"/>
                <a:cs typeface="+mn-cs"/>
              </a:rPr>
              <a:t> you create a plan and adjust it as needed.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difference is that while a Grandmaster has a definite start and end frame, prevention does not. There are new projects starting up regularly and no lack of complexity to the situation. There is no checkmate in prevention, only forging ahead as new situations present themselves on our campuses. So how do we put in place a process that allows us to respond quickly and efficiently? That is where the SPF comes in. </a:t>
            </a:r>
            <a:endParaRPr lang="en-US" dirty="0"/>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6</a:t>
            </a:fld>
            <a:endParaRPr lang="en-US"/>
          </a:p>
        </p:txBody>
      </p:sp>
    </p:spTree>
    <p:extLst>
      <p:ext uri="{BB962C8B-B14F-4D97-AF65-F5344CB8AC3E}">
        <p14:creationId xmlns:p14="http://schemas.microsoft.com/office/powerpoint/2010/main" val="1589742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latin typeface="Arial" panose="020B0604020202020204" pitchFamily="34" charset="0"/>
              </a:rPr>
              <a:t>Explain that t</a:t>
            </a:r>
            <a:r>
              <a:rPr lang="en-US" altLang="en-US" sz="1200" b="0" u="none" dirty="0">
                <a:latin typeface="Arial" panose="020B0604020202020204" pitchFamily="34" charset="0"/>
              </a:rPr>
              <a:t>he SPF answers the question, </a:t>
            </a:r>
            <a:r>
              <a:rPr lang="ja-JP" altLang="en-US" sz="1200" b="0" u="none" dirty="0">
                <a:latin typeface="Arial" panose="020B0604020202020204" pitchFamily="34" charset="0"/>
              </a:rPr>
              <a:t>“</a:t>
            </a:r>
            <a:r>
              <a:rPr lang="en-US" altLang="ja-JP" sz="1200" b="0" u="none" dirty="0">
                <a:latin typeface="Arial" panose="020B0604020202020204" pitchFamily="34" charset="0"/>
                <a:cs typeface="Arial" panose="020B0604020202020204" pitchFamily="34" charset="0"/>
              </a:rPr>
              <a:t>How will we do drug misuse prevention effectively on college campuses?</a:t>
            </a:r>
            <a:r>
              <a:rPr lang="ja-JP" altLang="en-US" sz="1200" b="0" u="none" dirty="0">
                <a:latin typeface="Arial" panose="020B0604020202020204" pitchFamily="34" charset="0"/>
              </a:rPr>
              <a:t>” </a:t>
            </a:r>
            <a:r>
              <a:rPr lang="en-US" altLang="ja-JP" sz="1200" b="0" u="none" dirty="0">
                <a:latin typeface="Arial" panose="020B0604020202020204" pitchFamily="34" charset="0"/>
              </a:rPr>
              <a:t>It provides us with the tools to be the “Grandmaster of Prevention” on your campus.</a:t>
            </a:r>
          </a:p>
          <a:p>
            <a:pPr>
              <a:spcBef>
                <a:spcPct val="0"/>
              </a:spcBef>
              <a:buFont typeface="Symbol" panose="05050102010706020507" pitchFamily="18" charset="2"/>
              <a:buChar char=""/>
            </a:pPr>
            <a:endParaRPr lang="en-US" altLang="en-US" sz="1200" dirty="0">
              <a:latin typeface="Arial" panose="020B0604020202020204" pitchFamily="34" charset="0"/>
            </a:endParaRPr>
          </a:p>
          <a:p>
            <a:pPr>
              <a:spcBef>
                <a:spcPct val="0"/>
              </a:spcBef>
            </a:pPr>
            <a:r>
              <a:rPr lang="en-US" altLang="en-US" sz="1200" dirty="0">
                <a:latin typeface="Arial" panose="020B0604020202020204" pitchFamily="34" charset="0"/>
              </a:rPr>
              <a:t>Share that practitioners often feel an urgent need to implement immediate solutions to the pressing substance misuse problems facing their communities. But research and experience have shown that prevention must begin with an understanding of these complex behavioral health problems within their complex environmental contexts; only then can communities establish and implement effective plans to address substance misuse. </a:t>
            </a:r>
          </a:p>
          <a:p>
            <a:pPr>
              <a:spcBef>
                <a:spcPct val="0"/>
              </a:spcBef>
            </a:pPr>
            <a:endParaRPr lang="en-US" altLang="en-US" sz="1200" dirty="0">
              <a:latin typeface="Arial" panose="020B0604020202020204" pitchFamily="34" charset="0"/>
            </a:endParaRPr>
          </a:p>
          <a:p>
            <a:pPr>
              <a:spcBef>
                <a:spcPct val="0"/>
              </a:spcBef>
            </a:pPr>
            <a:r>
              <a:rPr lang="en-US" altLang="en-US" sz="1200" dirty="0">
                <a:latin typeface="Arial" panose="020B0604020202020204" pitchFamily="34" charset="0"/>
              </a:rPr>
              <a:t>To facilitate this understanding, SAMHSA developed the Strategic Prevention Framework (SPF). The five steps and two guiding principles of the SPF offer prevention practitioners a comprehensive approach to understanding and addressing the substance misuse and related behavioral health problems. The five steps include: assessment, capacity building, planning, implementation, and evaluation. </a:t>
            </a:r>
            <a:r>
              <a:rPr lang="en-US" sz="1400" b="0" i="0" u="none" strike="noStrike" kern="1200" baseline="0" dirty="0">
                <a:solidFill>
                  <a:schemeClr val="tx1"/>
                </a:solidFill>
                <a:latin typeface="+mn-lt"/>
                <a:ea typeface="+mn-ea"/>
                <a:cs typeface="+mn-cs"/>
              </a:rPr>
              <a:t>All of the steps are guided by two central principles—</a:t>
            </a:r>
            <a:r>
              <a:rPr lang="en-US" sz="1400" b="0" i="1" u="none" strike="noStrike" kern="1200" baseline="0" dirty="0">
                <a:solidFill>
                  <a:schemeClr val="tx1"/>
                </a:solidFill>
                <a:latin typeface="+mn-lt"/>
                <a:ea typeface="+mn-ea"/>
                <a:cs typeface="+mn-cs"/>
              </a:rPr>
              <a:t>cultural competence </a:t>
            </a:r>
            <a:r>
              <a:rPr lang="en-US" sz="1400" b="0" i="0" u="none" strike="noStrike" kern="1200" baseline="0" dirty="0">
                <a:solidFill>
                  <a:schemeClr val="tx1"/>
                </a:solidFill>
                <a:latin typeface="+mn-lt"/>
                <a:ea typeface="+mn-ea"/>
                <a:cs typeface="+mn-cs"/>
              </a:rPr>
              <a:t>and </a:t>
            </a:r>
            <a:r>
              <a:rPr lang="en-US" sz="1400" b="0" i="1" u="none" strike="noStrike" kern="1200" baseline="0" dirty="0">
                <a:solidFill>
                  <a:schemeClr val="tx1"/>
                </a:solidFill>
                <a:latin typeface="+mn-lt"/>
                <a:ea typeface="+mn-ea"/>
                <a:cs typeface="+mn-cs"/>
              </a:rPr>
              <a:t>sustainability</a:t>
            </a:r>
            <a:r>
              <a:rPr lang="en-US" sz="1400" b="0" i="0" u="none" strike="noStrike" kern="1200" baseline="0" dirty="0">
                <a:solidFill>
                  <a:schemeClr val="tx1"/>
                </a:solidFill>
                <a:latin typeface="+mn-lt"/>
                <a:ea typeface="+mn-ea"/>
                <a:cs typeface="+mn-cs"/>
              </a:rPr>
              <a:t>—which should be integrated into each step of the SPF. </a:t>
            </a:r>
          </a:p>
          <a:p>
            <a:pPr>
              <a:spcBef>
                <a:spcPct val="0"/>
              </a:spcBef>
            </a:pPr>
            <a:endParaRPr lang="en-US" altLang="en-US" sz="1400" b="0" i="0" u="none" strike="noStrike" kern="1200" baseline="0" dirty="0">
              <a:solidFill>
                <a:schemeClr val="tx1"/>
              </a:solidFill>
              <a:latin typeface="+mn-lt"/>
              <a:ea typeface="+mn-ea"/>
              <a:cs typeface="+mn-cs"/>
            </a:endParaRPr>
          </a:p>
          <a:p>
            <a:pPr>
              <a:spcBef>
                <a:spcPct val="0"/>
              </a:spcBef>
            </a:pPr>
            <a:r>
              <a:rPr lang="en-US" sz="1400" b="0" i="1" u="none" strike="noStrike" kern="1200" baseline="0" dirty="0">
                <a:solidFill>
                  <a:schemeClr val="tx1"/>
                </a:solidFill>
                <a:latin typeface="+mn-lt"/>
                <a:ea typeface="+mn-ea"/>
                <a:cs typeface="+mn-cs"/>
              </a:rPr>
              <a:t>Cultural competence </a:t>
            </a:r>
            <a:r>
              <a:rPr lang="en-US" sz="1400" b="0" i="0" u="none" strike="noStrike" kern="1200" baseline="0" dirty="0">
                <a:solidFill>
                  <a:schemeClr val="tx1"/>
                </a:solidFill>
                <a:latin typeface="+mn-lt"/>
                <a:ea typeface="+mn-ea"/>
                <a:cs typeface="+mn-cs"/>
              </a:rPr>
              <a:t>describes the ability of an individual or organization to interact effectively with members of diverse population groups. At a college or university, this means understanding that specific student communities on your campus may have very different ways of thinking about and understanding a substance misuse issue. This must be taken in account when working on each step of the SPF.</a:t>
            </a:r>
          </a:p>
          <a:p>
            <a:pPr>
              <a:spcBef>
                <a:spcPct val="0"/>
              </a:spcBef>
            </a:pPr>
            <a:endParaRPr lang="en-US" altLang="en-US" sz="1400" b="0" i="0" u="none" strike="noStrike" kern="1200" baseline="0" dirty="0">
              <a:solidFill>
                <a:schemeClr val="tx1"/>
              </a:solidFill>
              <a:latin typeface="+mn-lt"/>
              <a:ea typeface="+mn-ea"/>
              <a:cs typeface="+mn-cs"/>
            </a:endParaRPr>
          </a:p>
          <a:p>
            <a:pPr>
              <a:spcBef>
                <a:spcPct val="0"/>
              </a:spcBef>
            </a:pPr>
            <a:r>
              <a:rPr lang="en-US" sz="1400" b="0" i="0" u="none" strike="noStrike" kern="1200" baseline="0" dirty="0">
                <a:solidFill>
                  <a:schemeClr val="tx1"/>
                </a:solidFill>
                <a:latin typeface="+mn-lt"/>
                <a:ea typeface="+mn-ea"/>
                <a:cs typeface="+mn-cs"/>
              </a:rPr>
              <a:t>Equally important is the concept of </a:t>
            </a:r>
            <a:r>
              <a:rPr lang="en-US" sz="1400" b="0" i="1" u="none" strike="noStrike" kern="1200" baseline="0" dirty="0">
                <a:solidFill>
                  <a:schemeClr val="tx1"/>
                </a:solidFill>
                <a:latin typeface="+mn-lt"/>
                <a:ea typeface="+mn-ea"/>
                <a:cs typeface="+mn-cs"/>
              </a:rPr>
              <a:t>sustainability, </a:t>
            </a:r>
            <a:r>
              <a:rPr lang="en-US" sz="1400" b="0" i="0" u="none" strike="noStrike" kern="1200" baseline="0" dirty="0">
                <a:solidFill>
                  <a:schemeClr val="tx1"/>
                </a:solidFill>
                <a:latin typeface="+mn-lt"/>
                <a:ea typeface="+mn-ea"/>
                <a:cs typeface="+mn-cs"/>
              </a:rPr>
              <a:t>or the process of building an adaptive and effective system that achieves and maintains desired long-term results. To break the cycle of “one-off” programs and campaigns on your campus, working on sustainability is essential during each step of the SPF. </a:t>
            </a:r>
            <a:endParaRPr lang="en-US" altLang="en-US" sz="1200" dirty="0">
              <a:latin typeface="Arial" panose="020B0604020202020204" pitchFamily="34" charset="0"/>
            </a:endParaRPr>
          </a:p>
          <a:p>
            <a:pPr>
              <a:spcBef>
                <a:spcPct val="0"/>
              </a:spcBef>
            </a:pPr>
            <a:endParaRPr lang="en-US" altLang="en-US" sz="1200" dirty="0">
              <a:latin typeface="Arial" panose="020B0604020202020204" pitchFamily="34" charset="0"/>
            </a:endParaRPr>
          </a:p>
          <a:p>
            <a:pPr>
              <a:spcBef>
                <a:spcPct val="0"/>
              </a:spcBef>
            </a:pPr>
            <a:r>
              <a:rPr lang="en-US" altLang="en-US" sz="1200" dirty="0">
                <a:latin typeface="Arial" panose="020B0604020202020204" pitchFamily="34" charset="0"/>
              </a:rPr>
              <a:t>The strategic planning guide walks higher education prevention professionals through how to use the SPF to plan and implement their prevention efforts.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7</a:t>
            </a:fld>
            <a:endParaRPr lang="en-US"/>
          </a:p>
        </p:txBody>
      </p:sp>
    </p:spTree>
    <p:extLst>
      <p:ext uri="{BB962C8B-B14F-4D97-AF65-F5344CB8AC3E}">
        <p14:creationId xmlns:p14="http://schemas.microsoft.com/office/powerpoint/2010/main" val="328603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that there are many advantages to using the SPF, including those listed on the slide. </a:t>
            </a:r>
          </a:p>
          <a:p>
            <a:endParaRPr lang="en-US" dirty="0"/>
          </a:p>
          <a:p>
            <a:r>
              <a:rPr lang="en-US" sz="1200" b="0" i="0" kern="1200" dirty="0">
                <a:solidFill>
                  <a:schemeClr val="tx1"/>
                </a:solidFill>
                <a:effectLst/>
                <a:latin typeface="+mn-lt"/>
                <a:ea typeface="+mn-ea"/>
                <a:cs typeface="+mn-cs"/>
              </a:rPr>
              <a:t>Point out the following regarding the SPF’s defining characteristics that set it apart from other strategic planning processes:</a:t>
            </a:r>
          </a:p>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It is data-driven</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SPF is designed to help practitioners gather and use data to guide all prevention decisions—from identifying which substance misuse problems to address in their communities, to choosing the most appropriate ways to address these problems, to determining whether communities are making progress.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It is dynamic and iterative</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Assessment is the starting point of the SPF process, but practitioners will return to this step again and again as their community’s substance misuse problems and capacities evolve. Communities may also engage in activities related to multiple steps simultaneously. For example, practitioners may need to find and mobilize additional capacity to support implementation once a program or practice is underway. For these reasons, the SPF is a </a:t>
            </a:r>
            <a:r>
              <a:rPr lang="en-US" sz="1200" b="0" i="1" kern="1200" dirty="0">
                <a:solidFill>
                  <a:schemeClr val="tx1"/>
                </a:solidFill>
                <a:effectLst/>
                <a:latin typeface="+mn-lt"/>
                <a:ea typeface="+mn-ea"/>
                <a:cs typeface="+mn-cs"/>
              </a:rPr>
              <a:t>circular </a:t>
            </a:r>
            <a:r>
              <a:rPr lang="en-US" sz="1200" b="0" i="0" kern="1200" dirty="0">
                <a:solidFill>
                  <a:schemeClr val="tx1"/>
                </a:solidFill>
                <a:effectLst/>
                <a:latin typeface="+mn-lt"/>
                <a:ea typeface="+mn-ea"/>
                <a:cs typeface="+mn-cs"/>
              </a:rPr>
              <a:t>rather than a linear model.</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It relies on and encourages a team approach</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Each step of the SPF requires—and greatly benefits from—the participation of diverse community partners. The individuals and institutions involved in prevention efforts may change as the initiative evolves, but the need for prevention partners will remain constant.</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8</a:t>
            </a:fld>
            <a:endParaRPr lang="en-US"/>
          </a:p>
        </p:txBody>
      </p:sp>
    </p:spTree>
    <p:extLst>
      <p:ext uri="{BB962C8B-B14F-4D97-AF65-F5344CB8AC3E}">
        <p14:creationId xmlns:p14="http://schemas.microsoft.com/office/powerpoint/2010/main" val="137196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points on the slide. Emphasize that the guide is designed to be useful for both new and experienced higher education prevention professionals. </a:t>
            </a:r>
          </a:p>
          <a:p>
            <a:endParaRPr lang="en-US" dirty="0"/>
          </a:p>
          <a:p>
            <a:r>
              <a:rPr lang="en-US" dirty="0"/>
              <a:t>Let participants know that the guide: </a:t>
            </a:r>
          </a:p>
          <a:p>
            <a:pPr marL="171450" indent="-171450">
              <a:buFont typeface="Arial" panose="020B0604020202020204" pitchFamily="34" charset="0"/>
              <a:buChar char="•"/>
            </a:pPr>
            <a:r>
              <a:rPr lang="en-US" dirty="0"/>
              <a:t>Is available in print and online versions</a:t>
            </a:r>
          </a:p>
          <a:p>
            <a:pPr marL="171450" indent="-171450">
              <a:buFont typeface="Arial" panose="020B0604020202020204" pitchFamily="34" charset="0"/>
              <a:buChar char="•"/>
            </a:pPr>
            <a:r>
              <a:rPr lang="en-US" dirty="0"/>
              <a:t>Includes interactive worksheets</a:t>
            </a:r>
          </a:p>
          <a:p>
            <a:pPr marL="171450" indent="-171450">
              <a:buFont typeface="Arial" panose="020B0604020202020204" pitchFamily="34" charset="0"/>
              <a:buChar char="•"/>
            </a:pPr>
            <a:r>
              <a:rPr lang="en-US" dirty="0"/>
              <a:t>Identifies online resources for each chapter</a:t>
            </a:r>
          </a:p>
          <a:p>
            <a:endParaRPr lang="en-US" dirty="0"/>
          </a:p>
          <a:p>
            <a:r>
              <a:rPr lang="en-US" dirty="0"/>
              <a:t>Ask participants if they have any questions at this point. </a:t>
            </a:r>
          </a:p>
          <a:p>
            <a:endParaRPr lang="en-US" dirty="0"/>
          </a:p>
          <a:p>
            <a:endParaRPr lang="en-IN" dirty="0"/>
          </a:p>
        </p:txBody>
      </p:sp>
      <p:sp>
        <p:nvSpPr>
          <p:cNvPr id="4" name="Slide Number Placeholder 3"/>
          <p:cNvSpPr>
            <a:spLocks noGrp="1"/>
          </p:cNvSpPr>
          <p:nvPr>
            <p:ph type="sldNum" sz="quarter" idx="10"/>
          </p:nvPr>
        </p:nvSpPr>
        <p:spPr/>
        <p:txBody>
          <a:bodyPr/>
          <a:lstStyle/>
          <a:p>
            <a:fld id="{E619DAA3-EDF6-9749-A2B5-29140CBBD557}" type="slidenum">
              <a:rPr lang="en-US" smtClean="0"/>
              <a:t>9</a:t>
            </a:fld>
            <a:endParaRPr lang="en-US"/>
          </a:p>
        </p:txBody>
      </p:sp>
    </p:spTree>
    <p:extLst>
      <p:ext uri="{BB962C8B-B14F-4D97-AF65-F5344CB8AC3E}">
        <p14:creationId xmlns:p14="http://schemas.microsoft.com/office/powerpoint/2010/main" val="3004487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4A34-0B7F-0541-9A56-FE20BE21EE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259EB8-7CAA-D14D-A26E-279511830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2276BA-04EE-EB44-82ED-F106740623E8}"/>
              </a:ext>
            </a:extLst>
          </p:cNvPr>
          <p:cNvSpPr>
            <a:spLocks noGrp="1"/>
          </p:cNvSpPr>
          <p:nvPr>
            <p:ph type="dt" sz="half" idx="10"/>
          </p:nvPr>
        </p:nvSpPr>
        <p:spPr/>
        <p:txBody>
          <a:bodyPr/>
          <a:lstStyle/>
          <a:p>
            <a:fld id="{95A6462D-A6A3-452C-88FC-E877637EF5E1}" type="datetime1">
              <a:rPr lang="en-US" smtClean="0"/>
              <a:t>4/29/20</a:t>
            </a:fld>
            <a:endParaRPr lang="en-US"/>
          </a:p>
        </p:txBody>
      </p:sp>
      <p:sp>
        <p:nvSpPr>
          <p:cNvPr id="5" name="Footer Placeholder 4">
            <a:extLst>
              <a:ext uri="{FF2B5EF4-FFF2-40B4-BE49-F238E27FC236}">
                <a16:creationId xmlns:a16="http://schemas.microsoft.com/office/drawing/2014/main" id="{C7A11F43-F537-F643-9171-2DBBD56147B7}"/>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5B9211CA-9AB6-7543-8B71-80FC4F5E3B51}"/>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1564896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7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542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79EAC5B9-C815-4567-BC07-BA596C59EAC6}"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531146"/>
            <a:ext cx="10515600" cy="479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14"/>
          </p:nvPr>
        </p:nvSpPr>
        <p:spPr>
          <a:xfrm>
            <a:off x="838200" y="3203188"/>
            <a:ext cx="10515600" cy="452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Content Placeholder 14"/>
          <p:cNvSpPr>
            <a:spLocks noGrp="1"/>
          </p:cNvSpPr>
          <p:nvPr>
            <p:ph sz="quarter" idx="15"/>
          </p:nvPr>
        </p:nvSpPr>
        <p:spPr>
          <a:xfrm>
            <a:off x="838200" y="3810000"/>
            <a:ext cx="10515600" cy="413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p:cNvSpPr>
            <a:spLocks noGrp="1"/>
          </p:cNvSpPr>
          <p:nvPr>
            <p:ph sz="quarter" idx="16"/>
          </p:nvPr>
        </p:nvSpPr>
        <p:spPr>
          <a:xfrm>
            <a:off x="838200" y="4356100"/>
            <a:ext cx="10515600" cy="528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7"/>
          </p:nvPr>
        </p:nvSpPr>
        <p:spPr>
          <a:xfrm>
            <a:off x="838200" y="5000625"/>
            <a:ext cx="10515600" cy="52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8"/>
          </p:nvPr>
        </p:nvSpPr>
        <p:spPr>
          <a:xfrm>
            <a:off x="838200" y="5643563"/>
            <a:ext cx="10515600" cy="55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dirty="0">
                <a:solidFill>
                  <a:schemeClr val="tx1"/>
                </a:solidFill>
                <a:cs typeface="Times New Roman" panose="02020603050405020304" pitchFamily="18" charset="0"/>
              </a:rPr>
              <a:t>DEA GUIDE TO PREVENTING DRUG MISUSE AMONG COLLEGE STUDENTS  </a:t>
            </a:r>
            <a:r>
              <a:rPr lang="en-IN" spc="80" dirty="0">
                <a:solidFill>
                  <a:srgbClr val="285780"/>
                </a:solidFill>
                <a:cs typeface="Times New Roman" panose="02020603050405020304" pitchFamily="18" charset="0"/>
              </a:rPr>
              <a:t>|</a:t>
            </a:r>
            <a:r>
              <a:rPr lang="en-IN" spc="80" dirty="0">
                <a:solidFill>
                  <a:schemeClr val="tx1"/>
                </a:solidFill>
                <a:cs typeface="Times New Roman" panose="02020603050405020304" pitchFamily="18" charset="0"/>
              </a:rPr>
              <a:t>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Tree>
    <p:extLst>
      <p:ext uri="{BB962C8B-B14F-4D97-AF65-F5344CB8AC3E}">
        <p14:creationId xmlns:p14="http://schemas.microsoft.com/office/powerpoint/2010/main" val="309363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haptera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29E0192-4C6C-D249-9A9F-EFD9D0C17AEF}"/>
              </a:ext>
            </a:extLst>
          </p:cNvPr>
          <p:cNvPicPr>
            <a:picLocks noChangeAspect="1"/>
          </p:cNvPicPr>
          <p:nvPr userDrawn="1"/>
        </p:nvPicPr>
        <p:blipFill rotWithShape="1">
          <a:blip r:embed="rId2" cstate="screen">
            <a:alphaModFix amt="36000"/>
            <a:extLst>
              <a:ext uri="{28A0092B-C50C-407E-A947-70E740481C1C}">
                <a14:useLocalDpi xmlns:a14="http://schemas.microsoft.com/office/drawing/2010/main"/>
              </a:ext>
            </a:extLst>
          </a:blip>
          <a:srcRect/>
          <a:stretch/>
        </p:blipFill>
        <p:spPr>
          <a:xfrm flipH="1">
            <a:off x="-5" y="1418719"/>
            <a:ext cx="12192001" cy="5495554"/>
          </a:xfrm>
          <a:prstGeom prst="rect">
            <a:avLst/>
          </a:prstGeom>
        </p:spPr>
      </p:pic>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65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hapterb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79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hapter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005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hapter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pic>
        <p:nvPicPr>
          <p:cNvPr id="16" name="Picture 15">
            <a:extLst>
              <a:ext uri="{FF2B5EF4-FFF2-40B4-BE49-F238E27FC236}">
                <a16:creationId xmlns:a16="http://schemas.microsoft.com/office/drawing/2014/main" id="{C33B5B99-4736-9B42-A6B7-961E079569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513636"/>
            <a:ext cx="12192000" cy="6361380"/>
          </a:xfrm>
          <a:prstGeom prst="rect">
            <a:avLst/>
          </a:prstGeom>
        </p:spPr>
      </p:pic>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517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hapterc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pic>
        <p:nvPicPr>
          <p:cNvPr id="16" name="Picture 15">
            <a:extLst>
              <a:ext uri="{FF2B5EF4-FFF2-40B4-BE49-F238E27FC236}">
                <a16:creationId xmlns:a16="http://schemas.microsoft.com/office/drawing/2014/main" id="{82919F8D-0219-D446-B131-9F4DE11A81A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445293"/>
            <a:ext cx="12192000" cy="5430961"/>
          </a:xfrm>
          <a:prstGeom prst="rect">
            <a:avLst/>
          </a:prstGeom>
        </p:spPr>
      </p:pic>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416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hapter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Content Placeholder 16"/>
          <p:cNvSpPr>
            <a:spLocks noGrp="1"/>
          </p:cNvSpPr>
          <p:nvPr>
            <p:ph sz="quarter" idx="18"/>
          </p:nvPr>
        </p:nvSpPr>
        <p:spPr>
          <a:xfrm>
            <a:off x="11604625" y="4203700"/>
            <a:ext cx="506413" cy="76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77850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hapterb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Box 18">
            <a:extLst>
              <a:ext uri="{FF2B5EF4-FFF2-40B4-BE49-F238E27FC236}">
                <a16:creationId xmlns:a16="http://schemas.microsoft.com/office/drawing/2014/main" id="{383D10C1-B04D-314A-BA21-7CF2D8FBA968}"/>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1</a:t>
            </a:r>
          </a:p>
        </p:txBody>
      </p:sp>
    </p:spTree>
    <p:extLst>
      <p:ext uri="{BB962C8B-B14F-4D97-AF65-F5344CB8AC3E}">
        <p14:creationId xmlns:p14="http://schemas.microsoft.com/office/powerpoint/2010/main" val="3030113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hapterc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Box 22">
            <a:extLst>
              <a:ext uri="{FF2B5EF4-FFF2-40B4-BE49-F238E27FC236}">
                <a16:creationId xmlns:a16="http://schemas.microsoft.com/office/drawing/2014/main" id="{9539E71F-9E90-694D-A0F8-732200F55B96}"/>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2</a:t>
            </a:r>
          </a:p>
        </p:txBody>
      </p:sp>
    </p:spTree>
    <p:extLst>
      <p:ext uri="{BB962C8B-B14F-4D97-AF65-F5344CB8AC3E}">
        <p14:creationId xmlns:p14="http://schemas.microsoft.com/office/powerpoint/2010/main" val="3347594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pterc2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Box 22">
            <a:extLst>
              <a:ext uri="{FF2B5EF4-FFF2-40B4-BE49-F238E27FC236}">
                <a16:creationId xmlns:a16="http://schemas.microsoft.com/office/drawing/2014/main" id="{9539E71F-9E90-694D-A0F8-732200F55B96}"/>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2</a:t>
            </a:r>
          </a:p>
        </p:txBody>
      </p:sp>
    </p:spTree>
    <p:extLst>
      <p:ext uri="{BB962C8B-B14F-4D97-AF65-F5344CB8AC3E}">
        <p14:creationId xmlns:p14="http://schemas.microsoft.com/office/powerpoint/2010/main" val="189235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453A90-1DFD-324F-8818-9F2663AB3F3F}"/>
              </a:ext>
            </a:extLst>
          </p:cNvPr>
          <p:cNvSpPr/>
          <p:nvPr userDrawn="1"/>
        </p:nvSpPr>
        <p:spPr>
          <a:xfrm>
            <a:off x="-8224" y="0"/>
            <a:ext cx="12200224" cy="3142592"/>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34A34-0B7F-0541-9A56-FE20BE21EE03}"/>
              </a:ext>
            </a:extLst>
          </p:cNvPr>
          <p:cNvSpPr>
            <a:spLocks noGrp="1"/>
          </p:cNvSpPr>
          <p:nvPr>
            <p:ph type="ctrTitle"/>
          </p:nvPr>
        </p:nvSpPr>
        <p:spPr>
          <a:xfrm>
            <a:off x="2371725" y="643445"/>
            <a:ext cx="9144000" cy="1458912"/>
          </a:xfrm>
        </p:spPr>
        <p:txBody>
          <a:bodyPr anchor="b"/>
          <a:lstStyle>
            <a:lvl1pPr algn="ct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E82276BA-04EE-EB44-82ED-F106740623E8}"/>
              </a:ext>
            </a:extLst>
          </p:cNvPr>
          <p:cNvSpPr>
            <a:spLocks noGrp="1"/>
          </p:cNvSpPr>
          <p:nvPr>
            <p:ph type="dt" sz="half" idx="10"/>
          </p:nvPr>
        </p:nvSpPr>
        <p:spPr/>
        <p:txBody>
          <a:bodyPr/>
          <a:lstStyle/>
          <a:p>
            <a:fld id="{24DCDBB9-F9AE-436A-BE8B-3363C5B08F8C}" type="datetime1">
              <a:rPr lang="en-US" smtClean="0"/>
              <a:t>4/29/20</a:t>
            </a:fld>
            <a:endParaRPr lang="en-US"/>
          </a:p>
        </p:txBody>
      </p:sp>
      <p:sp>
        <p:nvSpPr>
          <p:cNvPr id="5" name="Footer Placeholder 4">
            <a:extLst>
              <a:ext uri="{FF2B5EF4-FFF2-40B4-BE49-F238E27FC236}">
                <a16:creationId xmlns:a16="http://schemas.microsoft.com/office/drawing/2014/main" id="{C7A11F43-F537-F643-9171-2DBBD56147B7}"/>
              </a:ext>
            </a:extLst>
          </p:cNvPr>
          <p:cNvSpPr>
            <a:spLocks noGrp="1"/>
          </p:cNvSpPr>
          <p:nvPr>
            <p:ph type="ftr" sz="quarter" idx="11"/>
          </p:nvPr>
        </p:nvSpPr>
        <p:spPr/>
        <p:txBody>
          <a:bodyPr/>
          <a:lstStyle/>
          <a:p>
            <a:r>
              <a:rPr lang="en-IN" dirty="0"/>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5B9211CA-9AB6-7543-8B71-80FC4F5E3B51}"/>
              </a:ext>
            </a:extLst>
          </p:cNvPr>
          <p:cNvSpPr>
            <a:spLocks noGrp="1"/>
          </p:cNvSpPr>
          <p:nvPr>
            <p:ph type="sldNum" sz="quarter" idx="12"/>
          </p:nvPr>
        </p:nvSpPr>
        <p:spPr/>
        <p:txBody>
          <a:bodyPr/>
          <a:lstStyle/>
          <a:p>
            <a:fld id="{7CA6E40C-9A16-D04D-80C2-2BFD30A47BFB}"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BE0AAA4E-FFF4-8E44-92D6-E6880D546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8688" y="706151"/>
            <a:ext cx="1301024" cy="1333500"/>
          </a:xfrm>
          <a:prstGeom prst="rect">
            <a:avLst/>
          </a:prstGeom>
        </p:spPr>
      </p:pic>
      <p:sp>
        <p:nvSpPr>
          <p:cNvPr id="12" name="Content Placeholder 11"/>
          <p:cNvSpPr>
            <a:spLocks noGrp="1"/>
          </p:cNvSpPr>
          <p:nvPr>
            <p:ph sz="quarter" idx="13"/>
          </p:nvPr>
        </p:nvSpPr>
        <p:spPr>
          <a:xfrm>
            <a:off x="838200" y="3314700"/>
            <a:ext cx="10677525" cy="84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14"/>
          </p:nvPr>
        </p:nvSpPr>
        <p:spPr>
          <a:xfrm>
            <a:off x="838200" y="4467225"/>
            <a:ext cx="10677525" cy="904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37600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hapterc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Box 20">
            <a:extLst>
              <a:ext uri="{FF2B5EF4-FFF2-40B4-BE49-F238E27FC236}">
                <a16:creationId xmlns:a16="http://schemas.microsoft.com/office/drawing/2014/main" id="{9539E71F-9E90-694D-A0F8-732200F55B96}"/>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3</a:t>
            </a:r>
          </a:p>
        </p:txBody>
      </p:sp>
    </p:spTree>
    <p:extLst>
      <p:ext uri="{BB962C8B-B14F-4D97-AF65-F5344CB8AC3E}">
        <p14:creationId xmlns:p14="http://schemas.microsoft.com/office/powerpoint/2010/main" val="4178955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pterd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Box 22">
            <a:extLst>
              <a:ext uri="{FF2B5EF4-FFF2-40B4-BE49-F238E27FC236}">
                <a16:creationId xmlns:a16="http://schemas.microsoft.com/office/drawing/2014/main" id="{9539E71F-9E90-694D-A0F8-732200F55B96}"/>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4</a:t>
            </a:r>
          </a:p>
        </p:txBody>
      </p:sp>
    </p:spTree>
    <p:extLst>
      <p:ext uri="{BB962C8B-B14F-4D97-AF65-F5344CB8AC3E}">
        <p14:creationId xmlns:p14="http://schemas.microsoft.com/office/powerpoint/2010/main" val="1379382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ptere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5693229"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27314" y="2662239"/>
            <a:ext cx="5965372"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5693229"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5693229"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6215743" cy="384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6215743"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Box 20">
            <a:extLst>
              <a:ext uri="{FF2B5EF4-FFF2-40B4-BE49-F238E27FC236}">
                <a16:creationId xmlns:a16="http://schemas.microsoft.com/office/drawing/2014/main" id="{9539E71F-9E90-694D-A0F8-732200F55B96}"/>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5</a:t>
            </a:r>
          </a:p>
        </p:txBody>
      </p:sp>
      <p:sp>
        <p:nvSpPr>
          <p:cNvPr id="17" name="Content Placeholder 16"/>
          <p:cNvSpPr>
            <a:spLocks noGrp="1"/>
          </p:cNvSpPr>
          <p:nvPr>
            <p:ph sz="quarter" idx="18"/>
          </p:nvPr>
        </p:nvSpPr>
        <p:spPr>
          <a:xfrm>
            <a:off x="8012113" y="1825625"/>
            <a:ext cx="3592512" cy="706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Content Placeholder 22"/>
          <p:cNvSpPr>
            <a:spLocks noGrp="1"/>
          </p:cNvSpPr>
          <p:nvPr>
            <p:ph sz="quarter" idx="19"/>
          </p:nvPr>
        </p:nvSpPr>
        <p:spPr>
          <a:xfrm>
            <a:off x="8012113" y="2895600"/>
            <a:ext cx="3821112" cy="76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5" name="Content Placeholder 24"/>
          <p:cNvSpPr>
            <a:spLocks noGrp="1"/>
          </p:cNvSpPr>
          <p:nvPr>
            <p:ph sz="quarter" idx="20"/>
          </p:nvPr>
        </p:nvSpPr>
        <p:spPr>
          <a:xfrm>
            <a:off x="8012113" y="4038600"/>
            <a:ext cx="3821112" cy="75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7" name="Content Placeholder 26"/>
          <p:cNvSpPr>
            <a:spLocks noGrp="1"/>
          </p:cNvSpPr>
          <p:nvPr>
            <p:ph sz="quarter" idx="21"/>
          </p:nvPr>
        </p:nvSpPr>
        <p:spPr>
          <a:xfrm>
            <a:off x="8012113" y="5349875"/>
            <a:ext cx="3751262" cy="658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879698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pterf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Box 22">
            <a:extLst>
              <a:ext uri="{FF2B5EF4-FFF2-40B4-BE49-F238E27FC236}">
                <a16:creationId xmlns:a16="http://schemas.microsoft.com/office/drawing/2014/main" id="{9539E71F-9E90-694D-A0F8-732200F55B96}"/>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6</a:t>
            </a:r>
          </a:p>
        </p:txBody>
      </p:sp>
    </p:spTree>
    <p:extLst>
      <p:ext uri="{BB962C8B-B14F-4D97-AF65-F5344CB8AC3E}">
        <p14:creationId xmlns:p14="http://schemas.microsoft.com/office/powerpoint/2010/main" val="2166740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hapterg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Box 22">
            <a:extLst>
              <a:ext uri="{FF2B5EF4-FFF2-40B4-BE49-F238E27FC236}">
                <a16:creationId xmlns:a16="http://schemas.microsoft.com/office/drawing/2014/main" id="{383D10C1-B04D-314A-BA21-7CF2D8FBA968}"/>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7</a:t>
            </a:r>
          </a:p>
        </p:txBody>
      </p:sp>
      <p:sp>
        <p:nvSpPr>
          <p:cNvPr id="17" name="Content Placeholder 16"/>
          <p:cNvSpPr>
            <a:spLocks noGrp="1"/>
          </p:cNvSpPr>
          <p:nvPr>
            <p:ph sz="quarter" idx="18"/>
          </p:nvPr>
        </p:nvSpPr>
        <p:spPr>
          <a:xfrm>
            <a:off x="4822825" y="6556375"/>
            <a:ext cx="1784350" cy="25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01740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hapterh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7069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662239"/>
            <a:ext cx="10515600" cy="633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4" name="Rectangle 13">
            <a:extLst>
              <a:ext uri="{FF2B5EF4-FFF2-40B4-BE49-F238E27FC236}">
                <a16:creationId xmlns:a16="http://schemas.microsoft.com/office/drawing/2014/main" id="{CE2EB06F-0526-D743-A4A5-6F3969ABF3A5}"/>
              </a:ext>
            </a:extLst>
          </p:cNvPr>
          <p:cNvSpPr/>
          <p:nvPr userDrawn="1"/>
        </p:nvSpPr>
        <p:spPr>
          <a:xfrm>
            <a:off x="8643851" y="-5171"/>
            <a:ext cx="2287075" cy="550190"/>
          </a:xfrm>
          <a:prstGeom prst="rect">
            <a:avLst/>
          </a:prstGeom>
          <a:solidFill>
            <a:srgbClr val="003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3">
            <a:extLst>
              <a:ext uri="{FF2B5EF4-FFF2-40B4-BE49-F238E27FC236}">
                <a16:creationId xmlns:a16="http://schemas.microsoft.com/office/drawing/2014/main" id="{C16ED1F4-E527-B347-B3F5-839E590A5D1E}"/>
              </a:ext>
            </a:extLst>
          </p:cNvPr>
          <p:cNvSpPr/>
          <p:nvPr userDrawn="1"/>
        </p:nvSpPr>
        <p:spPr>
          <a:xfrm rot="10800000">
            <a:off x="8643850" y="529521"/>
            <a:ext cx="2287075" cy="412922"/>
          </a:xfrm>
          <a:prstGeom prst="triangle">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quarter" idx="14"/>
          </p:nvPr>
        </p:nvSpPr>
        <p:spPr>
          <a:xfrm>
            <a:off x="838200" y="3429000"/>
            <a:ext cx="10515600"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p:cNvSpPr>
            <a:spLocks noGrp="1"/>
          </p:cNvSpPr>
          <p:nvPr>
            <p:ph sz="quarter" idx="15"/>
          </p:nvPr>
        </p:nvSpPr>
        <p:spPr>
          <a:xfrm>
            <a:off x="838200" y="4203700"/>
            <a:ext cx="1051560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p:cNvSpPr>
            <a:spLocks noGrp="1"/>
          </p:cNvSpPr>
          <p:nvPr>
            <p:ph sz="quarter" idx="16"/>
          </p:nvPr>
        </p:nvSpPr>
        <p:spPr>
          <a:xfrm>
            <a:off x="838200" y="4965700"/>
            <a:ext cx="10515600" cy="51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p:cNvSpPr>
            <a:spLocks noGrp="1"/>
          </p:cNvSpPr>
          <p:nvPr>
            <p:ph sz="quarter" idx="17"/>
          </p:nvPr>
        </p:nvSpPr>
        <p:spPr>
          <a:xfrm>
            <a:off x="838200" y="5629275"/>
            <a:ext cx="10515600" cy="57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Box 20">
            <a:extLst>
              <a:ext uri="{FF2B5EF4-FFF2-40B4-BE49-F238E27FC236}">
                <a16:creationId xmlns:a16="http://schemas.microsoft.com/office/drawing/2014/main" id="{9539E71F-9E90-694D-A0F8-732200F55B96}"/>
              </a:ext>
            </a:extLst>
          </p:cNvPr>
          <p:cNvSpPr txBox="1"/>
          <p:nvPr userDrawn="1"/>
        </p:nvSpPr>
        <p:spPr>
          <a:xfrm>
            <a:off x="8643849" y="53445"/>
            <a:ext cx="2287075" cy="460191"/>
          </a:xfrm>
          <a:prstGeom prst="rect">
            <a:avLst/>
          </a:prstGeom>
          <a:noFill/>
        </p:spPr>
        <p:txBody>
          <a:bodyPr wrap="square" rtlCol="0" anchor="ctr">
            <a:spAutoFit/>
          </a:bodyPr>
          <a:lstStyle/>
          <a:p>
            <a:pPr algn="ctr">
              <a:lnSpc>
                <a:spcPts val="3200"/>
              </a:lnSpc>
            </a:pPr>
            <a:r>
              <a:rPr lang="en-US" sz="2000" cap="all" spc="80" dirty="0">
                <a:solidFill>
                  <a:schemeClr val="bg1"/>
                </a:solidFill>
                <a:latin typeface="Times New Roman" panose="02020603050405020304" pitchFamily="18" charset="0"/>
                <a:cs typeface="Times New Roman" panose="02020603050405020304" pitchFamily="18" charset="0"/>
              </a:rPr>
              <a:t>CHAPTER 8</a:t>
            </a:r>
          </a:p>
        </p:txBody>
      </p:sp>
    </p:spTree>
    <p:extLst>
      <p:ext uri="{BB962C8B-B14F-4D97-AF65-F5344CB8AC3E}">
        <p14:creationId xmlns:p14="http://schemas.microsoft.com/office/powerpoint/2010/main" val="2179670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8D8E-B338-FD41-B11D-0508652B7C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7136B3-02E7-2746-847B-0A945351E9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79B3DF-0933-774E-B2DA-3F1F91044CA1}"/>
              </a:ext>
            </a:extLst>
          </p:cNvPr>
          <p:cNvSpPr>
            <a:spLocks noGrp="1"/>
          </p:cNvSpPr>
          <p:nvPr>
            <p:ph type="dt" sz="half" idx="10"/>
          </p:nvPr>
        </p:nvSpPr>
        <p:spPr/>
        <p:txBody>
          <a:bodyPr/>
          <a:lstStyle/>
          <a:p>
            <a:fld id="{D6013C38-B649-43CE-873D-EB53B03E500E}" type="datetime1">
              <a:rPr lang="en-US" smtClean="0"/>
              <a:t>4/29/20</a:t>
            </a:fld>
            <a:endParaRPr lang="en-US"/>
          </a:p>
        </p:txBody>
      </p:sp>
      <p:sp>
        <p:nvSpPr>
          <p:cNvPr id="5" name="Footer Placeholder 4">
            <a:extLst>
              <a:ext uri="{FF2B5EF4-FFF2-40B4-BE49-F238E27FC236}">
                <a16:creationId xmlns:a16="http://schemas.microsoft.com/office/drawing/2014/main" id="{7E75C636-2B86-FB4A-B728-4CC361137CD2}"/>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5E2230D0-B862-0E42-B356-8BEB9BBE9728}"/>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260641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CC65-BB99-1041-90B1-620764190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ACF2A-5B94-7F4B-B1AE-2C5D2FE7D8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997DE6-0689-E345-A902-88D2AE8770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A06B18-C4F6-EA46-9323-6C4C2DF77F3C}"/>
              </a:ext>
            </a:extLst>
          </p:cNvPr>
          <p:cNvSpPr>
            <a:spLocks noGrp="1"/>
          </p:cNvSpPr>
          <p:nvPr>
            <p:ph type="dt" sz="half" idx="10"/>
          </p:nvPr>
        </p:nvSpPr>
        <p:spPr/>
        <p:txBody>
          <a:bodyPr/>
          <a:lstStyle/>
          <a:p>
            <a:fld id="{A726D96D-362F-4763-B980-9FC7979E64B2}" type="datetime1">
              <a:rPr lang="en-US" smtClean="0"/>
              <a:t>4/29/20</a:t>
            </a:fld>
            <a:endParaRPr lang="en-US"/>
          </a:p>
        </p:txBody>
      </p:sp>
      <p:sp>
        <p:nvSpPr>
          <p:cNvPr id="6" name="Footer Placeholder 5">
            <a:extLst>
              <a:ext uri="{FF2B5EF4-FFF2-40B4-BE49-F238E27FC236}">
                <a16:creationId xmlns:a16="http://schemas.microsoft.com/office/drawing/2014/main" id="{5B466523-54C6-4747-BCCF-7E2CB3A778DA}"/>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7" name="Slide Number Placeholder 6">
            <a:extLst>
              <a:ext uri="{FF2B5EF4-FFF2-40B4-BE49-F238E27FC236}">
                <a16:creationId xmlns:a16="http://schemas.microsoft.com/office/drawing/2014/main" id="{AE96D93D-740C-BE44-981C-BFB4D75A0DA9}"/>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4034973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4237-2861-0F4E-930C-EE48B4E52B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4ECFF-2152-7445-83A3-C440B2D0A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AE6C4A9-46D5-D843-8782-882BDF1004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4E450C-930C-E345-913E-D4F488EA9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295476-5590-F445-8B1B-BE3FB66010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3356C8-38E9-AA4D-AF4F-9F546B8301C0}"/>
              </a:ext>
            </a:extLst>
          </p:cNvPr>
          <p:cNvSpPr>
            <a:spLocks noGrp="1"/>
          </p:cNvSpPr>
          <p:nvPr>
            <p:ph type="dt" sz="half" idx="10"/>
          </p:nvPr>
        </p:nvSpPr>
        <p:spPr/>
        <p:txBody>
          <a:bodyPr/>
          <a:lstStyle/>
          <a:p>
            <a:fld id="{8FF0461E-974D-45A3-8D0A-067B7EE606E3}" type="datetime1">
              <a:rPr lang="en-US" smtClean="0"/>
              <a:t>4/29/20</a:t>
            </a:fld>
            <a:endParaRPr lang="en-US"/>
          </a:p>
        </p:txBody>
      </p:sp>
      <p:sp>
        <p:nvSpPr>
          <p:cNvPr id="8" name="Footer Placeholder 7">
            <a:extLst>
              <a:ext uri="{FF2B5EF4-FFF2-40B4-BE49-F238E27FC236}">
                <a16:creationId xmlns:a16="http://schemas.microsoft.com/office/drawing/2014/main" id="{46B2D90C-6DCB-1F4B-BE34-5D1D94F4FBEC}"/>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9" name="Slide Number Placeholder 8">
            <a:extLst>
              <a:ext uri="{FF2B5EF4-FFF2-40B4-BE49-F238E27FC236}">
                <a16:creationId xmlns:a16="http://schemas.microsoft.com/office/drawing/2014/main" id="{25D12F25-8490-C343-8201-0A44FDC3C36C}"/>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3116280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2717-216F-C940-8A22-F863CA9664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FA086B-B722-B041-89C0-DCD615A1D01A}"/>
              </a:ext>
            </a:extLst>
          </p:cNvPr>
          <p:cNvSpPr>
            <a:spLocks noGrp="1"/>
          </p:cNvSpPr>
          <p:nvPr>
            <p:ph type="dt" sz="half" idx="10"/>
          </p:nvPr>
        </p:nvSpPr>
        <p:spPr/>
        <p:txBody>
          <a:bodyPr/>
          <a:lstStyle/>
          <a:p>
            <a:fld id="{2D002EDF-A14F-4A82-BB8E-546812B1E081}" type="datetime1">
              <a:rPr lang="en-US" smtClean="0"/>
              <a:t>4/29/20</a:t>
            </a:fld>
            <a:endParaRPr lang="en-US"/>
          </a:p>
        </p:txBody>
      </p:sp>
      <p:sp>
        <p:nvSpPr>
          <p:cNvPr id="4" name="Footer Placeholder 3">
            <a:extLst>
              <a:ext uri="{FF2B5EF4-FFF2-40B4-BE49-F238E27FC236}">
                <a16:creationId xmlns:a16="http://schemas.microsoft.com/office/drawing/2014/main" id="{608455CA-A206-9249-8001-C4BB10FBDD4E}"/>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5" name="Slide Number Placeholder 4">
            <a:extLst>
              <a:ext uri="{FF2B5EF4-FFF2-40B4-BE49-F238E27FC236}">
                <a16:creationId xmlns:a16="http://schemas.microsoft.com/office/drawing/2014/main" id="{E8621657-7428-3C40-8C47-24BFCA3FC3F5}"/>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146225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1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4168775"/>
            <a:ext cx="10515600" cy="14073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F63C7059-604B-4571-9454-4B1E1D860CE4}" type="datetime1">
              <a:rPr lang="en-US" smtClean="0"/>
              <a:t>4/29/20</a:t>
            </a:fld>
            <a:endParaRPr lang="en-US"/>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
        <p:nvSpPr>
          <p:cNvPr id="12" name="Rectangle 11">
            <a:extLst>
              <a:ext uri="{FF2B5EF4-FFF2-40B4-BE49-F238E27FC236}">
                <a16:creationId xmlns:a16="http://schemas.microsoft.com/office/drawing/2014/main" id="{1D453A90-1DFD-324F-8818-9F2663AB3F3F}"/>
              </a:ext>
            </a:extLst>
          </p:cNvPr>
          <p:cNvSpPr/>
          <p:nvPr userDrawn="1"/>
        </p:nvSpPr>
        <p:spPr>
          <a:xfrm>
            <a:off x="-8224" y="0"/>
            <a:ext cx="12200224" cy="3142592"/>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logo&#10;&#10;Description automatically generated">
            <a:extLst>
              <a:ext uri="{FF2B5EF4-FFF2-40B4-BE49-F238E27FC236}">
                <a16:creationId xmlns:a16="http://schemas.microsoft.com/office/drawing/2014/main" id="{BE0AAA4E-FFF4-8E44-92D6-E6880D546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688" y="706151"/>
            <a:ext cx="1301024" cy="1333500"/>
          </a:xfrm>
          <a:prstGeom prst="rect">
            <a:avLst/>
          </a:prstGeom>
        </p:spPr>
      </p:pic>
      <p:sp>
        <p:nvSpPr>
          <p:cNvPr id="16" name="TextBox 15">
            <a:extLst>
              <a:ext uri="{FF2B5EF4-FFF2-40B4-BE49-F238E27FC236}">
                <a16:creationId xmlns:a16="http://schemas.microsoft.com/office/drawing/2014/main" id="{68549BB3-7090-E94E-A79A-C45F673BBB4B}"/>
              </a:ext>
            </a:extLst>
          </p:cNvPr>
          <p:cNvSpPr txBox="1"/>
          <p:nvPr userDrawn="1"/>
        </p:nvSpPr>
        <p:spPr>
          <a:xfrm>
            <a:off x="-39754" y="2147383"/>
            <a:ext cx="2657908" cy="400110"/>
          </a:xfrm>
          <a:prstGeom prst="rect">
            <a:avLst/>
          </a:prstGeom>
          <a:noFill/>
        </p:spPr>
        <p:txBody>
          <a:bodyPr wrap="square" rtlCol="0">
            <a:spAutoFit/>
          </a:bodyPr>
          <a:lstStyle/>
          <a:p>
            <a:pPr algn="ctr"/>
            <a:r>
              <a:rPr lang="en-US" sz="1000" spc="80" dirty="0">
                <a:solidFill>
                  <a:schemeClr val="bg1"/>
                </a:solidFill>
                <a:latin typeface="Times New Roman" panose="02020603050405020304" pitchFamily="18" charset="0"/>
                <a:cs typeface="Times New Roman" panose="02020603050405020304" pitchFamily="18" charset="0"/>
              </a:rPr>
              <a:t>Drug Enforcement </a:t>
            </a:r>
            <a:br>
              <a:rPr lang="en-US" sz="1000" spc="80" dirty="0">
                <a:solidFill>
                  <a:schemeClr val="bg1"/>
                </a:solidFill>
                <a:latin typeface="Times New Roman" panose="02020603050405020304" pitchFamily="18" charset="0"/>
                <a:cs typeface="Times New Roman" panose="02020603050405020304" pitchFamily="18" charset="0"/>
              </a:rPr>
            </a:br>
            <a:r>
              <a:rPr lang="en-US" sz="1000" spc="80" dirty="0">
                <a:solidFill>
                  <a:schemeClr val="bg1"/>
                </a:solidFill>
                <a:latin typeface="Times New Roman" panose="02020603050405020304" pitchFamily="18" charset="0"/>
                <a:cs typeface="Times New Roman" panose="02020603050405020304" pitchFamily="18" charset="0"/>
              </a:rPr>
              <a:t>Administration</a:t>
            </a:r>
          </a:p>
        </p:txBody>
      </p:sp>
    </p:spTree>
    <p:extLst>
      <p:ext uri="{BB962C8B-B14F-4D97-AF65-F5344CB8AC3E}">
        <p14:creationId xmlns:p14="http://schemas.microsoft.com/office/powerpoint/2010/main" val="245641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27C2FE-98D6-4D48-A900-6F894613E8D8}"/>
              </a:ext>
            </a:extLst>
          </p:cNvPr>
          <p:cNvSpPr>
            <a:spLocks noGrp="1"/>
          </p:cNvSpPr>
          <p:nvPr>
            <p:ph type="dt" sz="half" idx="10"/>
          </p:nvPr>
        </p:nvSpPr>
        <p:spPr/>
        <p:txBody>
          <a:bodyPr/>
          <a:lstStyle/>
          <a:p>
            <a:fld id="{29C1A641-D8E7-40E3-9C83-4B6B38BF25E9}" type="datetime1">
              <a:rPr lang="en-US" smtClean="0"/>
              <a:t>4/29/20</a:t>
            </a:fld>
            <a:endParaRPr lang="en-US"/>
          </a:p>
        </p:txBody>
      </p:sp>
      <p:sp>
        <p:nvSpPr>
          <p:cNvPr id="3" name="Footer Placeholder 2">
            <a:extLst>
              <a:ext uri="{FF2B5EF4-FFF2-40B4-BE49-F238E27FC236}">
                <a16:creationId xmlns:a16="http://schemas.microsoft.com/office/drawing/2014/main" id="{A57A130A-114D-9F4D-AB16-9B96A948AC7A}"/>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4" name="Slide Number Placeholder 3">
            <a:extLst>
              <a:ext uri="{FF2B5EF4-FFF2-40B4-BE49-F238E27FC236}">
                <a16:creationId xmlns:a16="http://schemas.microsoft.com/office/drawing/2014/main" id="{5493DF18-1A80-F54A-8DF8-A8972FC82F7E}"/>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2880088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E028-7F66-484A-AE98-F2E0292F71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76D785-A268-AF45-A660-218C8F6C6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E19DB2-4BFC-634A-B829-A8171CAA2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E16563-DA55-BA4B-A8D8-E197017C6E74}"/>
              </a:ext>
            </a:extLst>
          </p:cNvPr>
          <p:cNvSpPr>
            <a:spLocks noGrp="1"/>
          </p:cNvSpPr>
          <p:nvPr>
            <p:ph type="dt" sz="half" idx="10"/>
          </p:nvPr>
        </p:nvSpPr>
        <p:spPr/>
        <p:txBody>
          <a:bodyPr/>
          <a:lstStyle/>
          <a:p>
            <a:fld id="{6B887450-7526-46E8-84D8-32CFA66C1355}" type="datetime1">
              <a:rPr lang="en-US" smtClean="0"/>
              <a:t>4/29/20</a:t>
            </a:fld>
            <a:endParaRPr lang="en-US"/>
          </a:p>
        </p:txBody>
      </p:sp>
      <p:sp>
        <p:nvSpPr>
          <p:cNvPr id="6" name="Footer Placeholder 5">
            <a:extLst>
              <a:ext uri="{FF2B5EF4-FFF2-40B4-BE49-F238E27FC236}">
                <a16:creationId xmlns:a16="http://schemas.microsoft.com/office/drawing/2014/main" id="{371CFFCB-E501-AB4B-A918-57F3C6D752F2}"/>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7" name="Slide Number Placeholder 6">
            <a:extLst>
              <a:ext uri="{FF2B5EF4-FFF2-40B4-BE49-F238E27FC236}">
                <a16:creationId xmlns:a16="http://schemas.microsoft.com/office/drawing/2014/main" id="{CC647925-4041-CA42-AB84-203EE6936CF0}"/>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1528921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3627-059F-2548-A217-3C2A8EF15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B08A4-A6A6-AF47-B2C6-F02683977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2083C1-17D9-EE40-A7D3-28484D8F4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47DCEF-29B9-314B-B1F7-4315BE9DA091}"/>
              </a:ext>
            </a:extLst>
          </p:cNvPr>
          <p:cNvSpPr>
            <a:spLocks noGrp="1"/>
          </p:cNvSpPr>
          <p:nvPr>
            <p:ph type="dt" sz="half" idx="10"/>
          </p:nvPr>
        </p:nvSpPr>
        <p:spPr/>
        <p:txBody>
          <a:bodyPr/>
          <a:lstStyle/>
          <a:p>
            <a:fld id="{6CE8716C-A1B9-462C-9960-F24374A73D85}" type="datetime1">
              <a:rPr lang="en-US" smtClean="0"/>
              <a:t>4/29/20</a:t>
            </a:fld>
            <a:endParaRPr lang="en-US"/>
          </a:p>
        </p:txBody>
      </p:sp>
      <p:sp>
        <p:nvSpPr>
          <p:cNvPr id="6" name="Footer Placeholder 5">
            <a:extLst>
              <a:ext uri="{FF2B5EF4-FFF2-40B4-BE49-F238E27FC236}">
                <a16:creationId xmlns:a16="http://schemas.microsoft.com/office/drawing/2014/main" id="{97C58DA1-6945-E543-8910-24E10B59BA3E}"/>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7" name="Slide Number Placeholder 6">
            <a:extLst>
              <a:ext uri="{FF2B5EF4-FFF2-40B4-BE49-F238E27FC236}">
                <a16:creationId xmlns:a16="http://schemas.microsoft.com/office/drawing/2014/main" id="{840C4A3A-0A9B-D146-AABB-5566A8991DA8}"/>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1011251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0282-D634-DF45-8775-644A9DB071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B3F87E-621A-4A40-8561-4D157975A5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BC7A-B79B-EF48-B10D-DE6D1EA4A6FD}"/>
              </a:ext>
            </a:extLst>
          </p:cNvPr>
          <p:cNvSpPr>
            <a:spLocks noGrp="1"/>
          </p:cNvSpPr>
          <p:nvPr>
            <p:ph type="dt" sz="half" idx="10"/>
          </p:nvPr>
        </p:nvSpPr>
        <p:spPr/>
        <p:txBody>
          <a:bodyPr/>
          <a:lstStyle/>
          <a:p>
            <a:fld id="{FA50B46B-125F-4211-8308-1C48EAB97C88}" type="datetime1">
              <a:rPr lang="en-US" smtClean="0"/>
              <a:t>4/29/20</a:t>
            </a:fld>
            <a:endParaRPr lang="en-US"/>
          </a:p>
        </p:txBody>
      </p:sp>
      <p:sp>
        <p:nvSpPr>
          <p:cNvPr id="5" name="Footer Placeholder 4">
            <a:extLst>
              <a:ext uri="{FF2B5EF4-FFF2-40B4-BE49-F238E27FC236}">
                <a16:creationId xmlns:a16="http://schemas.microsoft.com/office/drawing/2014/main" id="{F22CEA75-583D-F946-B099-DD13CDAD2C36}"/>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D245ADAA-8DA2-4842-82FF-B83A12DE9989}"/>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2946825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3E1236-F48C-CA45-B360-D5B5EF452E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1F9A37-4746-124F-91A7-B7602007C45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A1C70-07CB-AF4C-917C-87B8CF18D2BC}"/>
              </a:ext>
            </a:extLst>
          </p:cNvPr>
          <p:cNvSpPr>
            <a:spLocks noGrp="1"/>
          </p:cNvSpPr>
          <p:nvPr>
            <p:ph type="dt" sz="half" idx="10"/>
          </p:nvPr>
        </p:nvSpPr>
        <p:spPr/>
        <p:txBody>
          <a:bodyPr/>
          <a:lstStyle/>
          <a:p>
            <a:fld id="{4B5179F3-05CD-4EDD-85DE-B9DFF52EAFE4}" type="datetime1">
              <a:rPr lang="en-US" smtClean="0"/>
              <a:t>4/29/20</a:t>
            </a:fld>
            <a:endParaRPr lang="en-US"/>
          </a:p>
        </p:txBody>
      </p:sp>
      <p:sp>
        <p:nvSpPr>
          <p:cNvPr id="5" name="Footer Placeholder 4">
            <a:extLst>
              <a:ext uri="{FF2B5EF4-FFF2-40B4-BE49-F238E27FC236}">
                <a16:creationId xmlns:a16="http://schemas.microsoft.com/office/drawing/2014/main" id="{B92ACDF9-4575-FD40-9E77-5AA47692C9F9}"/>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B94141B7-D07B-9043-912F-8E47B7E03655}"/>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275856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BBC1A5BB-6CD2-4090-9708-73EF85D63436}" type="datetime1">
              <a:rPr lang="en-US" smtClean="0"/>
              <a:t>4/29/20</a:t>
            </a:fld>
            <a:endParaRPr lang="en-US"/>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p:txBody>
          <a:bodyPr/>
          <a:lstStyle/>
          <a:p>
            <a:fld id="{7CA6E40C-9A16-D04D-80C2-2BFD30A47BFB}" type="slidenum">
              <a:rPr lang="en-US" smtClean="0"/>
              <a:t>‹#›</a:t>
            </a:fld>
            <a:endParaRPr lang="en-US"/>
          </a:p>
        </p:txBody>
      </p:sp>
    </p:spTree>
    <p:extLst>
      <p:ext uri="{BB962C8B-B14F-4D97-AF65-F5344CB8AC3E}">
        <p14:creationId xmlns:p14="http://schemas.microsoft.com/office/powerpoint/2010/main" val="79280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6876256"/>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2204CAC-7B16-E346-9AFB-ADC11D600E11}"/>
              </a:ext>
            </a:extLst>
          </p:cNvPr>
          <p:cNvPicPr>
            <a:picLocks noChangeAspect="1"/>
          </p:cNvPicPr>
          <p:nvPr userDrawn="1"/>
        </p:nvPicPr>
        <p:blipFill rotWithShape="1">
          <a:blip r:embed="rId2" cstate="screen">
            <a:alphaModFix amt="39000"/>
            <a:extLst>
              <a:ext uri="{28A0092B-C50C-407E-A947-70E740481C1C}">
                <a14:useLocalDpi xmlns:a14="http://schemas.microsoft.com/office/drawing/2010/main"/>
              </a:ext>
            </a:extLst>
          </a:blip>
          <a:srcRect/>
          <a:stretch/>
        </p:blipFill>
        <p:spPr>
          <a:xfrm>
            <a:off x="13855" y="0"/>
            <a:ext cx="12164290" cy="6876256"/>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pic>
        <p:nvPicPr>
          <p:cNvPr id="10" name="Picture 9"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11" name="Rectangle 10">
            <a:extLst>
              <a:ext uri="{FF2B5EF4-FFF2-40B4-BE49-F238E27FC236}">
                <a16:creationId xmlns:a16="http://schemas.microsoft.com/office/drawing/2014/main" id="{C78E140D-3FAC-4346-ABE8-FB3F8080EFDD}"/>
              </a:ext>
            </a:extLst>
          </p:cNvPr>
          <p:cNvSpPr/>
          <p:nvPr userDrawn="1"/>
        </p:nvSpPr>
        <p:spPr>
          <a:xfrm>
            <a:off x="3545083" y="958913"/>
            <a:ext cx="5145642" cy="4725895"/>
          </a:xfrm>
          <a:prstGeom prst="rect">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18A102-7138-1845-9672-DD8A13406880}"/>
              </a:ext>
            </a:extLst>
          </p:cNvPr>
          <p:cNvSpPr/>
          <p:nvPr userDrawn="1"/>
        </p:nvSpPr>
        <p:spPr>
          <a:xfrm>
            <a:off x="3812875" y="1173192"/>
            <a:ext cx="4589253" cy="414068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p:txBody>
          <a:body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p:txBody>
          <a:bodyPr/>
          <a:lstStyle/>
          <a:p>
            <a:fld id="{7CA6E40C-9A16-D04D-80C2-2BFD30A47BFB}" type="slidenum">
              <a:rPr lang="en-US" smtClean="0"/>
              <a:t>‹#›</a:t>
            </a:fld>
            <a:endParaRPr lang="en-US"/>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BBC1A5BB-6CD2-4090-9708-73EF85D63436}" type="datetime1">
              <a:rPr lang="en-US" smtClean="0"/>
              <a:t>4/29/20</a:t>
            </a:fld>
            <a:endParaRPr lang="en-US"/>
          </a:p>
        </p:txBody>
      </p:sp>
    </p:spTree>
    <p:extLst>
      <p:ext uri="{BB962C8B-B14F-4D97-AF65-F5344CB8AC3E}">
        <p14:creationId xmlns:p14="http://schemas.microsoft.com/office/powerpoint/2010/main" val="90730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1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F63C7059-604B-4571-9454-4B1E1D860CE4}"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Tree>
    <p:extLst>
      <p:ext uri="{BB962C8B-B14F-4D97-AF65-F5344CB8AC3E}">
        <p14:creationId xmlns:p14="http://schemas.microsoft.com/office/powerpoint/2010/main" val="2391061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18413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1B4272FD-9FE8-4593-A675-20A989325C39}"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3919538"/>
            <a:ext cx="10515600" cy="1922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Tree>
    <p:extLst>
      <p:ext uri="{BB962C8B-B14F-4D97-AF65-F5344CB8AC3E}">
        <p14:creationId xmlns:p14="http://schemas.microsoft.com/office/powerpoint/2010/main" val="193070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3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14587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DA670BAA-219D-4501-971F-44B1B7A2909A}"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3387693"/>
            <a:ext cx="10515600" cy="1417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14"/>
          </p:nvPr>
        </p:nvSpPr>
        <p:spPr>
          <a:xfrm>
            <a:off x="838200" y="4908550"/>
            <a:ext cx="10515600" cy="1293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Tree>
    <p:extLst>
      <p:ext uri="{BB962C8B-B14F-4D97-AF65-F5344CB8AC3E}">
        <p14:creationId xmlns:p14="http://schemas.microsoft.com/office/powerpoint/2010/main" val="11364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4_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E40BE5-2D98-0142-AE96-3381F09B7ABC}"/>
              </a:ext>
            </a:extLst>
          </p:cNvPr>
          <p:cNvSpPr/>
          <p:nvPr userDrawn="1"/>
        </p:nvSpPr>
        <p:spPr>
          <a:xfrm>
            <a:off x="0" y="1472786"/>
            <a:ext cx="12192000" cy="5402425"/>
          </a:xfrm>
          <a:prstGeom prst="rect">
            <a:avLst/>
          </a:prstGeom>
          <a:solidFill>
            <a:srgbClr val="F4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92DB6-065A-7E41-986D-36BED139B01F}"/>
              </a:ext>
            </a:extLst>
          </p:cNvPr>
          <p:cNvSpPr>
            <a:spLocks noGrp="1"/>
          </p:cNvSpPr>
          <p:nvPr>
            <p:ph type="title"/>
          </p:nvPr>
        </p:nvSpPr>
        <p:spPr>
          <a:xfrm>
            <a:off x="1671229" y="255979"/>
            <a:ext cx="10439400" cy="773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97F6C5-39E0-0149-9FCB-4A8A23C00034}"/>
              </a:ext>
            </a:extLst>
          </p:cNvPr>
          <p:cNvSpPr>
            <a:spLocks noGrp="1"/>
          </p:cNvSpPr>
          <p:nvPr>
            <p:ph idx="1"/>
          </p:nvPr>
        </p:nvSpPr>
        <p:spPr>
          <a:xfrm>
            <a:off x="838200" y="1825625"/>
            <a:ext cx="10515600" cy="9546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35C0C1-F783-844F-8EEC-9A6B3B9C6C21}"/>
              </a:ext>
            </a:extLst>
          </p:cNvPr>
          <p:cNvSpPr>
            <a:spLocks noGrp="1"/>
          </p:cNvSpPr>
          <p:nvPr>
            <p:ph type="dt" sz="half" idx="10"/>
          </p:nvPr>
        </p:nvSpPr>
        <p:spPr/>
        <p:txBody>
          <a:bodyPr/>
          <a:lstStyle/>
          <a:p>
            <a:fld id="{79EAC5B9-C815-4567-BC07-BA596C59EAC6}" type="datetime1">
              <a:rPr lang="en-US" smtClean="0"/>
              <a:t>4/29/20</a:t>
            </a:fld>
            <a:endParaRPr lang="en-US"/>
          </a:p>
        </p:txBody>
      </p:sp>
      <p:sp>
        <p:nvSpPr>
          <p:cNvPr id="7" name="Rectangle 6">
            <a:extLst>
              <a:ext uri="{FF2B5EF4-FFF2-40B4-BE49-F238E27FC236}">
                <a16:creationId xmlns:a16="http://schemas.microsoft.com/office/drawing/2014/main" id="{1D453A90-1DFD-324F-8818-9F2663AB3F3F}"/>
              </a:ext>
            </a:extLst>
          </p:cNvPr>
          <p:cNvSpPr/>
          <p:nvPr userDrawn="1"/>
        </p:nvSpPr>
        <p:spPr>
          <a:xfrm>
            <a:off x="0" y="0"/>
            <a:ext cx="12192000" cy="1455575"/>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083E29D-D431-BF48-A7AD-F01DC33E9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920" y="133751"/>
            <a:ext cx="805065" cy="825161"/>
          </a:xfrm>
          <a:prstGeom prst="rect">
            <a:avLst/>
          </a:prstGeom>
        </p:spPr>
      </p:pic>
      <p:sp>
        <p:nvSpPr>
          <p:cNvPr id="9" name="TextBox 8">
            <a:extLst>
              <a:ext uri="{FF2B5EF4-FFF2-40B4-BE49-F238E27FC236}">
                <a16:creationId xmlns:a16="http://schemas.microsoft.com/office/drawing/2014/main" id="{F54CAE44-3BB6-FB45-951C-D67484EC9368}"/>
              </a:ext>
            </a:extLst>
          </p:cNvPr>
          <p:cNvSpPr txBox="1"/>
          <p:nvPr userDrawn="1"/>
        </p:nvSpPr>
        <p:spPr>
          <a:xfrm>
            <a:off x="295564" y="969942"/>
            <a:ext cx="1619778" cy="369332"/>
          </a:xfrm>
          <a:prstGeom prst="rect">
            <a:avLst/>
          </a:prstGeom>
          <a:noFill/>
        </p:spPr>
        <p:txBody>
          <a:bodyPr wrap="square" rtlCol="0">
            <a:spAutoFit/>
          </a:bodyPr>
          <a:lstStyle/>
          <a:p>
            <a:pPr algn="ctr"/>
            <a:r>
              <a:rPr lang="en-US" sz="900" spc="80" dirty="0">
                <a:solidFill>
                  <a:schemeClr val="bg1"/>
                </a:solidFill>
                <a:latin typeface="Times New Roman" panose="02020603050405020304" pitchFamily="18" charset="0"/>
                <a:cs typeface="Times New Roman" panose="02020603050405020304" pitchFamily="18" charset="0"/>
              </a:rPr>
              <a:t>Drug Enforcement Administration</a:t>
            </a:r>
          </a:p>
        </p:txBody>
      </p:sp>
      <p:cxnSp>
        <p:nvCxnSpPr>
          <p:cNvPr id="10" name="Straight Connector 9">
            <a:extLst>
              <a:ext uri="{FF2B5EF4-FFF2-40B4-BE49-F238E27FC236}">
                <a16:creationId xmlns:a16="http://schemas.microsoft.com/office/drawing/2014/main" id="{8265715F-B5F3-444E-B305-863BF18E4096}"/>
              </a:ext>
            </a:extLst>
          </p:cNvPr>
          <p:cNvCxnSpPr>
            <a:cxnSpLocks/>
          </p:cNvCxnSpPr>
          <p:nvPr userDrawn="1"/>
        </p:nvCxnSpPr>
        <p:spPr>
          <a:xfrm>
            <a:off x="2196662" y="1193332"/>
            <a:ext cx="999000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838200" y="2950245"/>
            <a:ext cx="10515600" cy="848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14"/>
          </p:nvPr>
        </p:nvSpPr>
        <p:spPr>
          <a:xfrm>
            <a:off x="838200" y="4012812"/>
            <a:ext cx="10515600" cy="8950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Content Placeholder 14"/>
          <p:cNvSpPr>
            <a:spLocks noGrp="1"/>
          </p:cNvSpPr>
          <p:nvPr>
            <p:ph sz="quarter" idx="15"/>
          </p:nvPr>
        </p:nvSpPr>
        <p:spPr>
          <a:xfrm>
            <a:off x="838200" y="5114925"/>
            <a:ext cx="10515600" cy="85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379BE9C4-648B-5D4A-85E7-99FF0C06DF18}"/>
              </a:ext>
            </a:extLst>
          </p:cNvPr>
          <p:cNvSpPr>
            <a:spLocks noGrp="1"/>
          </p:cNvSpPr>
          <p:nvPr>
            <p:ph type="ftr" sz="quarter" idx="11"/>
          </p:nvPr>
        </p:nvSpPr>
        <p:spPr>
          <a:xfrm>
            <a:off x="7781344" y="6556376"/>
            <a:ext cx="3981449" cy="254000"/>
          </a:xfrm>
        </p:spPr>
        <p:txBody>
          <a:bodyPr/>
          <a:lstStyle>
            <a:lvl1pPr>
              <a:defRPr sz="800" cap="none"/>
            </a:lvl1p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a:extLst>
              <a:ext uri="{FF2B5EF4-FFF2-40B4-BE49-F238E27FC236}">
                <a16:creationId xmlns:a16="http://schemas.microsoft.com/office/drawing/2014/main" id="{F3D6C352-8FA8-2D46-A3D5-D5EC3C3FECDA}"/>
              </a:ext>
            </a:extLst>
          </p:cNvPr>
          <p:cNvSpPr>
            <a:spLocks noGrp="1"/>
          </p:cNvSpPr>
          <p:nvPr>
            <p:ph type="sldNum" sz="quarter" idx="12"/>
          </p:nvPr>
        </p:nvSpPr>
        <p:spPr>
          <a:xfrm>
            <a:off x="11605013" y="6510514"/>
            <a:ext cx="228599" cy="365125"/>
          </a:xfrm>
        </p:spPr>
        <p:txBody>
          <a:bodyPr/>
          <a:lstStyle>
            <a:lvl1pPr>
              <a:defRPr sz="800" spc="80" baseline="0">
                <a:solidFill>
                  <a:schemeClr val="tx1"/>
                </a:solidFill>
              </a:defRPr>
            </a:lvl1pPr>
          </a:lstStyle>
          <a:p>
            <a:fld id="{7CA6E40C-9A16-D04D-80C2-2BFD30A47BFB}" type="slidenum">
              <a:rPr lang="en-US" smtClean="0"/>
              <a:pPr/>
              <a:t>‹#›</a:t>
            </a:fld>
            <a:endParaRPr lang="en-US" dirty="0"/>
          </a:p>
        </p:txBody>
      </p:sp>
    </p:spTree>
    <p:extLst>
      <p:ext uri="{BB962C8B-B14F-4D97-AF65-F5344CB8AC3E}">
        <p14:creationId xmlns:p14="http://schemas.microsoft.com/office/powerpoint/2010/main" val="9053143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DBC87-800A-C842-85B4-178405F4B7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8FDBB1-63A9-D042-BF4C-11349BB576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25CB9-2A8A-5047-B264-5AD55105B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465EB-C52B-448F-B8A0-EE0E4FF7902E}" type="datetime1">
              <a:rPr lang="en-US" smtClean="0"/>
              <a:t>4/29/20</a:t>
            </a:fld>
            <a:endParaRPr lang="en-US"/>
          </a:p>
        </p:txBody>
      </p:sp>
      <p:sp>
        <p:nvSpPr>
          <p:cNvPr id="5" name="Footer Placeholder 4">
            <a:extLst>
              <a:ext uri="{FF2B5EF4-FFF2-40B4-BE49-F238E27FC236}">
                <a16:creationId xmlns:a16="http://schemas.microsoft.com/office/drawing/2014/main" id="{C1BAFD80-7DFB-FB48-AB9F-890D03875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DEA GUIDE TO PREVENTING DRUG MISUSE AMONG COLLEGE STUDENTS  | </a:t>
            </a:r>
            <a:endParaRPr lang="en-US"/>
          </a:p>
        </p:txBody>
      </p:sp>
      <p:sp>
        <p:nvSpPr>
          <p:cNvPr id="6" name="Slide Number Placeholder 5">
            <a:extLst>
              <a:ext uri="{FF2B5EF4-FFF2-40B4-BE49-F238E27FC236}">
                <a16:creationId xmlns:a16="http://schemas.microsoft.com/office/drawing/2014/main" id="{633786CD-E920-5942-BABD-364FBF78D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6E40C-9A16-D04D-80C2-2BFD30A47BFB}" type="slidenum">
              <a:rPr lang="en-US" smtClean="0"/>
              <a:t>‹#›</a:t>
            </a:fld>
            <a:endParaRPr lang="en-US"/>
          </a:p>
        </p:txBody>
      </p:sp>
    </p:spTree>
    <p:extLst>
      <p:ext uri="{BB962C8B-B14F-4D97-AF65-F5344CB8AC3E}">
        <p14:creationId xmlns:p14="http://schemas.microsoft.com/office/powerpoint/2010/main" val="227500147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85" r:id="rId3"/>
    <p:sldLayoutId id="2147483650" r:id="rId4"/>
    <p:sldLayoutId id="2147483683" r:id="rId5"/>
    <p:sldLayoutId id="2147483660" r:id="rId6"/>
    <p:sldLayoutId id="2147483665" r:id="rId7"/>
    <p:sldLayoutId id="2147483666" r:id="rId8"/>
    <p:sldLayoutId id="2147483667" r:id="rId9"/>
    <p:sldLayoutId id="2147483668" r:id="rId10"/>
    <p:sldLayoutId id="2147483670" r:id="rId11"/>
    <p:sldLayoutId id="2147483679" r:id="rId12"/>
    <p:sldLayoutId id="2147483681" r:id="rId13"/>
    <p:sldLayoutId id="2147483682" r:id="rId14"/>
    <p:sldLayoutId id="2147483680" r:id="rId15"/>
    <p:sldLayoutId id="2147483669" r:id="rId16"/>
    <p:sldLayoutId id="2147483671" r:id="rId17"/>
    <p:sldLayoutId id="2147483672" r:id="rId18"/>
    <p:sldLayoutId id="2147483684" r:id="rId19"/>
    <p:sldLayoutId id="2147483673" r:id="rId20"/>
    <p:sldLayoutId id="2147483674" r:id="rId21"/>
    <p:sldLayoutId id="2147483675" r:id="rId22"/>
    <p:sldLayoutId id="2147483676" r:id="rId23"/>
    <p:sldLayoutId id="2147483677" r:id="rId24"/>
    <p:sldLayoutId id="2147483678" r:id="rId25"/>
    <p:sldLayoutId id="2147483651" r:id="rId26"/>
    <p:sldLayoutId id="2147483652" r:id="rId27"/>
    <p:sldLayoutId id="2147483653" r:id="rId28"/>
    <p:sldLayoutId id="2147483654" r:id="rId29"/>
    <p:sldLayoutId id="2147483655" r:id="rId30"/>
    <p:sldLayoutId id="2147483656" r:id="rId31"/>
    <p:sldLayoutId id="2147483657" r:id="rId32"/>
    <p:sldLayoutId id="2147483658" r:id="rId33"/>
    <p:sldLayoutId id="2147483659" r:id="rId3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www.campusdrugprevention.gov/preventionguide" TargetMode="External"/><Relationship Id="rId4" Type="http://schemas.openxmlformats.org/officeDocument/2006/relationships/hyperlink" Target="http://www.campusdrugpreventio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udents sitting at desks in a classroom">
            <a:extLst>
              <a:ext uri="{FF2B5EF4-FFF2-40B4-BE49-F238E27FC236}">
                <a16:creationId xmlns:a16="http://schemas.microsoft.com/office/drawing/2014/main" id="{352DD3EF-5B00-CF43-97E1-76A13C75641D}"/>
              </a:ext>
            </a:extLst>
          </p:cNvPr>
          <p:cNvPicPr>
            <a:picLocks noChangeAspect="1"/>
          </p:cNvPicPr>
          <p:nvPr/>
        </p:nvPicPr>
        <p:blipFill rotWithShape="1">
          <a:blip r:embed="rId3" cstate="screen">
            <a:alphaModFix amt="99000"/>
            <a:extLst>
              <a:ext uri="{28A0092B-C50C-407E-A947-70E740481C1C}">
                <a14:useLocalDpi xmlns:a14="http://schemas.microsoft.com/office/drawing/2010/main"/>
              </a:ext>
            </a:extLst>
          </a:blip>
          <a:srcRect/>
          <a:stretch/>
        </p:blipFill>
        <p:spPr>
          <a:xfrm>
            <a:off x="-12336" y="3142593"/>
            <a:ext cx="12200224" cy="3725806"/>
          </a:xfrm>
          <a:prstGeom prst="rect">
            <a:avLst/>
          </a:prstGeom>
          <a:noFill/>
        </p:spPr>
      </p:pic>
      <p:sp>
        <p:nvSpPr>
          <p:cNvPr id="2" name="Title 1"/>
          <p:cNvSpPr>
            <a:spLocks noGrp="1"/>
          </p:cNvSpPr>
          <p:nvPr>
            <p:ph type="ctrTitle"/>
          </p:nvPr>
        </p:nvSpPr>
        <p:spPr>
          <a:xfrm>
            <a:off x="3228822" y="1360814"/>
            <a:ext cx="5711978" cy="2463474"/>
          </a:xfrm>
          <a:solidFill>
            <a:srgbClr val="003F59"/>
          </a:solidFill>
        </p:spPr>
        <p:txBody>
          <a:bodyPr anchor="ctr">
            <a:noAutofit/>
          </a:bodyPr>
          <a:lstStyle/>
          <a:p>
            <a:pPr lvl="0">
              <a:lnSpc>
                <a:spcPts val="2600"/>
              </a:lnSpc>
              <a:spcBef>
                <a:spcPts val="0"/>
              </a:spcBef>
            </a:pPr>
            <a:r>
              <a:rPr lang="en-US" sz="2700" cap="all" spc="80" dirty="0">
                <a:solidFill>
                  <a:prstClr val="white"/>
                </a:solidFill>
                <a:latin typeface="Times New Roman" panose="02020603050405020304" pitchFamily="18" charset="0"/>
                <a:ea typeface="+mn-ea"/>
                <a:cs typeface="Times New Roman" panose="02020603050405020304" pitchFamily="18" charset="0"/>
              </a:rPr>
              <a:t>Prevention with Purpose:</a:t>
            </a:r>
            <a:br>
              <a:rPr lang="en-US" sz="2700" cap="all" spc="80" dirty="0">
                <a:solidFill>
                  <a:prstClr val="white"/>
                </a:solidFill>
                <a:latin typeface="Times New Roman" panose="02020603050405020304" pitchFamily="18" charset="0"/>
                <a:ea typeface="+mn-ea"/>
                <a:cs typeface="Times New Roman" panose="02020603050405020304" pitchFamily="18" charset="0"/>
              </a:rPr>
            </a:br>
            <a:r>
              <a:rPr lang="en-US" sz="1700" cap="all" spc="80" dirty="0">
                <a:solidFill>
                  <a:prstClr val="white"/>
                </a:solidFill>
                <a:latin typeface="Times New Roman" panose="02020603050405020304" pitchFamily="18" charset="0"/>
                <a:ea typeface="+mn-ea"/>
                <a:cs typeface="Times New Roman" panose="02020603050405020304" pitchFamily="18" charset="0"/>
              </a:rPr>
              <a:t>A Strategic Planning Guide for </a:t>
            </a:r>
            <a:br>
              <a:rPr lang="en-US" sz="1700" cap="all" spc="80" dirty="0">
                <a:solidFill>
                  <a:prstClr val="white"/>
                </a:solidFill>
                <a:latin typeface="Times New Roman" panose="02020603050405020304" pitchFamily="18" charset="0"/>
                <a:ea typeface="+mn-ea"/>
                <a:cs typeface="Times New Roman" panose="02020603050405020304" pitchFamily="18" charset="0"/>
              </a:rPr>
            </a:br>
            <a:r>
              <a:rPr lang="en-US" sz="1700" cap="all" spc="80" dirty="0">
                <a:solidFill>
                  <a:prstClr val="white"/>
                </a:solidFill>
                <a:latin typeface="Times New Roman" panose="02020603050405020304" pitchFamily="18" charset="0"/>
                <a:ea typeface="+mn-ea"/>
                <a:cs typeface="Times New Roman" panose="02020603050405020304" pitchFamily="18" charset="0"/>
              </a:rPr>
              <a:t>Preventing Drug Misuse </a:t>
            </a:r>
            <a:br>
              <a:rPr lang="en-US" sz="1700" cap="all" spc="80" dirty="0">
                <a:solidFill>
                  <a:prstClr val="white"/>
                </a:solidFill>
                <a:latin typeface="Times New Roman" panose="02020603050405020304" pitchFamily="18" charset="0"/>
                <a:ea typeface="+mn-ea"/>
                <a:cs typeface="Times New Roman" panose="02020603050405020304" pitchFamily="18" charset="0"/>
              </a:rPr>
            </a:br>
            <a:r>
              <a:rPr lang="en-US" sz="1700" cap="all" spc="80" dirty="0">
                <a:solidFill>
                  <a:prstClr val="white"/>
                </a:solidFill>
                <a:latin typeface="Times New Roman" panose="02020603050405020304" pitchFamily="18" charset="0"/>
                <a:ea typeface="+mn-ea"/>
                <a:cs typeface="Times New Roman" panose="02020603050405020304" pitchFamily="18" charset="0"/>
              </a:rPr>
              <a:t>Among College Students</a:t>
            </a:r>
            <a:endParaRPr lang="en-IN" dirty="0"/>
          </a:p>
        </p:txBody>
      </p:sp>
      <p:sp>
        <p:nvSpPr>
          <p:cNvPr id="9" name="Rectangle 8">
            <a:extLst>
              <a:ext uri="{FF2B5EF4-FFF2-40B4-BE49-F238E27FC236}">
                <a16:creationId xmlns:a16="http://schemas.microsoft.com/office/drawing/2014/main" id="{D5B0A47E-DBD8-5444-8198-8520553D3FC7}"/>
              </a:ext>
              <a:ext uri="{C183D7F6-B498-43B3-948B-1728B52AA6E4}">
                <adec:decorative xmlns:adec="http://schemas.microsoft.com/office/drawing/2017/decorative" val="1"/>
              </a:ext>
            </a:extLst>
          </p:cNvPr>
          <p:cNvSpPr/>
          <p:nvPr/>
        </p:nvSpPr>
        <p:spPr>
          <a:xfrm>
            <a:off x="3423405" y="1607736"/>
            <a:ext cx="5288516" cy="1979526"/>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U S Department of Justice Drug Enforcement Administration">
            <a:extLst>
              <a:ext uri="{FF2B5EF4-FFF2-40B4-BE49-F238E27FC236}">
                <a16:creationId xmlns:a16="http://schemas.microsoft.com/office/drawing/2014/main" id="{BE0AAA4E-FFF4-8E44-92D6-E6880D5469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688" y="706151"/>
            <a:ext cx="1301024" cy="1333500"/>
          </a:xfrm>
          <a:prstGeom prst="rect">
            <a:avLst/>
          </a:prstGeom>
        </p:spPr>
      </p:pic>
      <p:sp>
        <p:nvSpPr>
          <p:cNvPr id="5" name="Content Placeholder 4"/>
          <p:cNvSpPr>
            <a:spLocks noGrp="1"/>
          </p:cNvSpPr>
          <p:nvPr>
            <p:ph sz="quarter" idx="13"/>
          </p:nvPr>
        </p:nvSpPr>
        <p:spPr>
          <a:xfrm>
            <a:off x="270781" y="2144959"/>
            <a:ext cx="2044958" cy="327652"/>
          </a:xfrm>
        </p:spPr>
        <p:txBody>
          <a:bodyPr>
            <a:noAutofit/>
          </a:bodyPr>
          <a:lstStyle/>
          <a:p>
            <a:pPr marL="0" lvl="0" indent="0" algn="ctr">
              <a:lnSpc>
                <a:spcPct val="100000"/>
              </a:lnSpc>
              <a:spcBef>
                <a:spcPts val="0"/>
              </a:spcBef>
              <a:buNone/>
            </a:pPr>
            <a:r>
              <a:rPr lang="en-US" sz="1000" spc="80" dirty="0">
                <a:solidFill>
                  <a:prstClr val="white"/>
                </a:solidFill>
                <a:latin typeface="Times New Roman" panose="02020603050405020304" pitchFamily="18" charset="0"/>
                <a:cs typeface="Times New Roman" panose="02020603050405020304" pitchFamily="18" charset="0"/>
              </a:rPr>
              <a:t>Drug Enforcement </a:t>
            </a:r>
            <a:br>
              <a:rPr lang="en-US" sz="1000" spc="80" dirty="0">
                <a:solidFill>
                  <a:prstClr val="white"/>
                </a:solidFill>
                <a:latin typeface="Times New Roman" panose="02020603050405020304" pitchFamily="18" charset="0"/>
                <a:cs typeface="Times New Roman" panose="02020603050405020304" pitchFamily="18" charset="0"/>
              </a:rPr>
            </a:br>
            <a:r>
              <a:rPr lang="en-US" sz="1000" spc="80" dirty="0">
                <a:solidFill>
                  <a:prstClr val="white"/>
                </a:solidFill>
                <a:latin typeface="Times New Roman" panose="02020603050405020304" pitchFamily="18" charset="0"/>
                <a:cs typeface="Times New Roman" panose="02020603050405020304" pitchFamily="18" charset="0"/>
              </a:rPr>
              <a:t>Administration</a:t>
            </a:r>
          </a:p>
        </p:txBody>
      </p:sp>
      <p:sp>
        <p:nvSpPr>
          <p:cNvPr id="6" name="Content Placeholder 5"/>
          <p:cNvSpPr>
            <a:spLocks noGrp="1"/>
          </p:cNvSpPr>
          <p:nvPr>
            <p:ph sz="quarter" idx="14"/>
          </p:nvPr>
        </p:nvSpPr>
        <p:spPr>
          <a:xfrm>
            <a:off x="9395542" y="1956411"/>
            <a:ext cx="2455506" cy="777457"/>
          </a:xfrm>
        </p:spPr>
        <p:txBody>
          <a:bodyPr/>
          <a:lstStyle/>
          <a:p>
            <a:pPr marL="0" lvl="0" indent="0">
              <a:lnSpc>
                <a:spcPct val="100000"/>
              </a:lnSpc>
              <a:spcBef>
                <a:spcPts val="0"/>
              </a:spcBef>
              <a:buNone/>
            </a:pPr>
            <a:r>
              <a:rPr lang="en-US" sz="1250" b="1" dirty="0">
                <a:solidFill>
                  <a:prstClr val="white"/>
                </a:solidFill>
                <a:latin typeface="Calibri Light" panose="020F0302020204030204"/>
              </a:rPr>
              <a:t>Trainer first and last name</a:t>
            </a:r>
          </a:p>
          <a:p>
            <a:pPr marL="0" lvl="0" indent="0">
              <a:lnSpc>
                <a:spcPct val="100000"/>
              </a:lnSpc>
              <a:spcBef>
                <a:spcPts val="0"/>
              </a:spcBef>
              <a:buNone/>
            </a:pPr>
            <a:r>
              <a:rPr lang="en-US" sz="1250" dirty="0">
                <a:solidFill>
                  <a:prstClr val="white"/>
                </a:solidFill>
                <a:latin typeface="Calibri Light" panose="020F0302020204030204"/>
              </a:rPr>
              <a:t>Trainer Location</a:t>
            </a:r>
          </a:p>
          <a:p>
            <a:pPr marL="0" lvl="0" indent="0">
              <a:lnSpc>
                <a:spcPct val="100000"/>
              </a:lnSpc>
              <a:spcBef>
                <a:spcPts val="0"/>
              </a:spcBef>
              <a:buNone/>
            </a:pPr>
            <a:r>
              <a:rPr lang="en-US" sz="1250" dirty="0">
                <a:solidFill>
                  <a:prstClr val="white"/>
                </a:solidFill>
                <a:latin typeface="Calibri Light" panose="020F0302020204030204"/>
              </a:rPr>
              <a:t>Trainer Date</a:t>
            </a:r>
          </a:p>
        </p:txBody>
      </p:sp>
    </p:spTree>
    <p:extLst>
      <p:ext uri="{BB962C8B-B14F-4D97-AF65-F5344CB8AC3E}">
        <p14:creationId xmlns:p14="http://schemas.microsoft.com/office/powerpoint/2010/main" val="2636743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389329"/>
            <a:ext cx="9044396" cy="773174"/>
          </a:xfrm>
        </p:spPr>
        <p:txBody>
          <a:bodyPr>
            <a:no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What’s in the Strategic Planning Guide?</a:t>
            </a:r>
            <a:endParaRPr lang="en-IN" dirty="0"/>
          </a:p>
        </p:txBody>
      </p:sp>
      <p:pic>
        <p:nvPicPr>
          <p:cNvPr id="6" name="Picture 5" descr="A pair of reading glasses resting on the pages of an open book.">
            <a:extLst>
              <a:ext uri="{FF2B5EF4-FFF2-40B4-BE49-F238E27FC236}">
                <a16:creationId xmlns:a16="http://schemas.microsoft.com/office/drawing/2014/main" id="{6F31FD96-71FF-0243-983C-5EA44153A4A8}"/>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6292"/>
                    </a14:imgEffect>
                    <a14:imgEffect>
                      <a14:saturation sat="42000"/>
                    </a14:imgEffect>
                  </a14:imgLayer>
                </a14:imgProps>
              </a:ext>
              <a:ext uri="{28A0092B-C50C-407E-A947-70E740481C1C}">
                <a14:useLocalDpi xmlns:a14="http://schemas.microsoft.com/office/drawing/2010/main"/>
              </a:ext>
            </a:extLst>
          </a:blip>
          <a:srcRect/>
          <a:stretch/>
        </p:blipFill>
        <p:spPr>
          <a:xfrm>
            <a:off x="-7370" y="1455575"/>
            <a:ext cx="12191999" cy="5438718"/>
          </a:xfrm>
          <a:prstGeom prst="rect">
            <a:avLst/>
          </a:prstGeom>
          <a:effectLst/>
        </p:spPr>
      </p:pic>
      <p:sp>
        <p:nvSpPr>
          <p:cNvPr id="4" name="Footer Placeholder 3"/>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5" name="Slide Number Placeholder 4"/>
          <p:cNvSpPr>
            <a:spLocks noGrp="1"/>
          </p:cNvSpPr>
          <p:nvPr>
            <p:ph type="sldNum" sz="quarter" idx="12"/>
          </p:nvPr>
        </p:nvSpPr>
        <p:spPr>
          <a:xfrm>
            <a:off x="11547863" y="6500989"/>
            <a:ext cx="320287" cy="365125"/>
          </a:xfrm>
        </p:spPr>
        <p:txBody>
          <a:bodyPr/>
          <a:lstStyle/>
          <a:p>
            <a:fld id="{7CA6E40C-9A16-D04D-80C2-2BFD30A47BFB}" type="slidenum">
              <a:rPr lang="en-US" smtClean="0"/>
              <a:pPr/>
              <a:t>10</a:t>
            </a:fld>
            <a:endParaRPr lang="en-US" dirty="0"/>
          </a:p>
        </p:txBody>
      </p:sp>
    </p:spTree>
    <p:extLst>
      <p:ext uri="{BB962C8B-B14F-4D97-AF65-F5344CB8AC3E}">
        <p14:creationId xmlns:p14="http://schemas.microsoft.com/office/powerpoint/2010/main" val="130060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506806"/>
            <a:ext cx="5834471" cy="534596"/>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Drug Misuse Prevention Landscape</a:t>
            </a:r>
            <a:endParaRPr lang="en-IN" dirty="0"/>
          </a:p>
        </p:txBody>
      </p:sp>
      <p:sp>
        <p:nvSpPr>
          <p:cNvPr id="3" name="Content Placeholder 2"/>
          <p:cNvSpPr>
            <a:spLocks noGrp="1"/>
          </p:cNvSpPr>
          <p:nvPr>
            <p:ph idx="1"/>
          </p:nvPr>
        </p:nvSpPr>
        <p:spPr>
          <a:xfrm>
            <a:off x="8467725" y="37044"/>
            <a:ext cx="2628900" cy="439683"/>
          </a:xfrm>
        </p:spPr>
        <p:txBody>
          <a:bodyPr>
            <a:noAutofit/>
          </a:bodyPr>
          <a:lstStyle/>
          <a:p>
            <a:pPr marL="0" lvl="0" indent="0" algn="ctr">
              <a:lnSpc>
                <a:spcPts val="3200"/>
              </a:lnSpc>
              <a:spcBef>
                <a:spcPts val="0"/>
              </a:spcBef>
              <a:buNone/>
            </a:pPr>
            <a:r>
              <a:rPr lang="en-US" sz="2000" cap="all" spc="80" dirty="0">
                <a:solidFill>
                  <a:prstClr val="white"/>
                </a:solidFill>
                <a:latin typeface="Times New Roman" panose="02020603050405020304" pitchFamily="18" charset="0"/>
                <a:cs typeface="Times New Roman" panose="02020603050405020304" pitchFamily="18" charset="0"/>
              </a:rPr>
              <a:t>CHAPTER 1</a:t>
            </a:r>
          </a:p>
        </p:txBody>
      </p:sp>
      <p:sp>
        <p:nvSpPr>
          <p:cNvPr id="4" name="Content Placeholder 3"/>
          <p:cNvSpPr>
            <a:spLocks noGrp="1"/>
          </p:cNvSpPr>
          <p:nvPr>
            <p:ph sz="quarter" idx="13"/>
          </p:nvPr>
        </p:nvSpPr>
        <p:spPr>
          <a:xfrm>
            <a:off x="1944604" y="2062164"/>
            <a:ext cx="4352925" cy="2738436"/>
          </a:xfrm>
        </p:spPr>
        <p:txBody>
          <a:bodyPr>
            <a:noAutofit/>
          </a:bodyPr>
          <a:lstStyle/>
          <a:p>
            <a:pPr marL="0" lvl="0" indent="0">
              <a:lnSpc>
                <a:spcPct val="100000"/>
              </a:lnSpc>
              <a:spcBef>
                <a:spcPts val="0"/>
              </a:spcBef>
              <a:spcAft>
                <a:spcPts val="2000"/>
              </a:spcAft>
              <a:buNone/>
            </a:pPr>
            <a:r>
              <a:rPr lang="en-US" sz="2500" b="1" dirty="0">
                <a:solidFill>
                  <a:srgbClr val="003F59"/>
                </a:solidFill>
                <a:latin typeface="Calibri Light" panose="020F0302020204030204"/>
              </a:rPr>
              <a:t>Provides a “bird’s-eye view”</a:t>
            </a:r>
            <a:br>
              <a:rPr lang="en-US" sz="2500" b="1" dirty="0">
                <a:solidFill>
                  <a:srgbClr val="003F59"/>
                </a:solidFill>
                <a:latin typeface="Calibri Light" panose="020F0302020204030204"/>
              </a:rPr>
            </a:br>
            <a:r>
              <a:rPr lang="en-US" sz="2500" dirty="0">
                <a:solidFill>
                  <a:prstClr val="black"/>
                </a:solidFill>
                <a:latin typeface="Calibri Light" panose="020F0302020204030204"/>
              </a:rPr>
              <a:t>of drug misuse prevention</a:t>
            </a:r>
          </a:p>
          <a:p>
            <a:pPr marL="0" lvl="0" indent="0">
              <a:lnSpc>
                <a:spcPct val="100000"/>
              </a:lnSpc>
              <a:spcBef>
                <a:spcPts val="0"/>
              </a:spcBef>
              <a:spcAft>
                <a:spcPts val="2000"/>
              </a:spcAft>
              <a:buClr>
                <a:srgbClr val="285780"/>
              </a:buClr>
              <a:buNone/>
            </a:pPr>
            <a:r>
              <a:rPr lang="en-US" sz="2500" b="1" dirty="0">
                <a:solidFill>
                  <a:srgbClr val="003F59"/>
                </a:solidFill>
                <a:latin typeface="Calibri Light" panose="020F0302020204030204"/>
              </a:rPr>
              <a:t>Gives context </a:t>
            </a:r>
            <a:r>
              <a:rPr lang="en-US" sz="2500" dirty="0">
                <a:solidFill>
                  <a:prstClr val="black"/>
                </a:solidFill>
                <a:latin typeface="Calibri Light" panose="020F0302020204030204"/>
              </a:rPr>
              <a:t>for why drug misuse prevention is needed on college campuses</a:t>
            </a:r>
          </a:p>
        </p:txBody>
      </p:sp>
      <p:pic>
        <p:nvPicPr>
          <p:cNvPr id="7" name="Picture 6" descr="Close-up photo of three students smiling.">
            <a:extLst>
              <a:ext uri="{FF2B5EF4-FFF2-40B4-BE49-F238E27FC236}">
                <a16:creationId xmlns:a16="http://schemas.microsoft.com/office/drawing/2014/main" id="{00D265FA-46D1-0A47-B134-3A95AB786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241" y="1113887"/>
            <a:ext cx="3820289" cy="4943904"/>
          </a:xfrm>
          <a:prstGeom prst="rect">
            <a:avLst/>
          </a:prstGeom>
          <a:effectLst>
            <a:outerShdw blurRad="304800" dist="38100" dir="2700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19287" y="6500989"/>
            <a:ext cx="360000" cy="365125"/>
          </a:xfrm>
        </p:spPr>
        <p:txBody>
          <a:bodyPr/>
          <a:lstStyle/>
          <a:p>
            <a:fld id="{7CA6E40C-9A16-D04D-80C2-2BFD30A47BFB}" type="slidenum">
              <a:rPr lang="en-US" smtClean="0"/>
              <a:pPr/>
              <a:t>11</a:t>
            </a:fld>
            <a:endParaRPr lang="en-US" dirty="0"/>
          </a:p>
        </p:txBody>
      </p:sp>
    </p:spTree>
    <p:extLst>
      <p:ext uri="{BB962C8B-B14F-4D97-AF65-F5344CB8AC3E}">
        <p14:creationId xmlns:p14="http://schemas.microsoft.com/office/powerpoint/2010/main" val="1052064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09600" y="532800"/>
            <a:ext cx="4024500" cy="504000"/>
          </a:xfrm>
        </p:spPr>
        <p:txBody>
          <a:bodyPr>
            <a:normAutofit/>
          </a:bodyPr>
          <a:lstStyle/>
          <a:p>
            <a:pPr>
              <a:lnSpc>
                <a:spcPts val="3200"/>
              </a:lnSpc>
            </a:pPr>
            <a:r>
              <a:rPr lang="en-US" alt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Chapter 1 includes…</a:t>
            </a:r>
            <a:endParaRPr lang="en-IN" sz="2800" dirty="0"/>
          </a:p>
        </p:txBody>
      </p:sp>
      <p:sp>
        <p:nvSpPr>
          <p:cNvPr id="9" name="Content Placeholder 8"/>
          <p:cNvSpPr>
            <a:spLocks noGrp="1"/>
          </p:cNvSpPr>
          <p:nvPr>
            <p:ph idx="1"/>
          </p:nvPr>
        </p:nvSpPr>
        <p:spPr>
          <a:xfrm>
            <a:off x="792000" y="2383200"/>
            <a:ext cx="2152800" cy="3452400"/>
          </a:xfrm>
          <a:solidFill>
            <a:srgbClr val="003F59"/>
          </a:solidFill>
        </p:spPr>
        <p:txBody>
          <a:bodyPr tIns="1463040" anchor="t" anchorCtr="0">
            <a:noAutofit/>
          </a:bodyPr>
          <a:lstStyle/>
          <a:p>
            <a:pPr marL="0" lvl="0" indent="0" algn="ctr">
              <a:lnSpc>
                <a:spcPct val="100000"/>
              </a:lnSpc>
              <a:spcBef>
                <a:spcPts val="0"/>
              </a:spcBef>
              <a:buNone/>
            </a:pPr>
            <a:r>
              <a:rPr lang="en-US" sz="2000" dirty="0">
                <a:solidFill>
                  <a:schemeClr val="bg1"/>
                </a:solidFill>
                <a:latin typeface="+mj-lt"/>
              </a:rPr>
              <a:t>History of</a:t>
            </a:r>
            <a:br>
              <a:rPr lang="en-US" sz="2000" dirty="0">
                <a:solidFill>
                  <a:schemeClr val="bg1"/>
                </a:solidFill>
                <a:latin typeface="+mj-lt"/>
              </a:rPr>
            </a:br>
            <a:r>
              <a:rPr lang="en-US" sz="2000" dirty="0">
                <a:solidFill>
                  <a:schemeClr val="bg1"/>
                </a:solidFill>
                <a:latin typeface="+mj-lt"/>
              </a:rPr>
              <a:t>Drug Legislation</a:t>
            </a:r>
            <a:br>
              <a:rPr lang="en-US" sz="2000" dirty="0">
                <a:solidFill>
                  <a:schemeClr val="bg1"/>
                </a:solidFill>
                <a:latin typeface="+mj-lt"/>
              </a:rPr>
            </a:br>
            <a:r>
              <a:rPr lang="en-US" sz="2000" dirty="0">
                <a:solidFill>
                  <a:schemeClr val="bg1"/>
                </a:solidFill>
                <a:latin typeface="+mj-lt"/>
              </a:rPr>
              <a:t>(1960s –Present)</a:t>
            </a:r>
          </a:p>
        </p:txBody>
      </p:sp>
      <p:sp>
        <p:nvSpPr>
          <p:cNvPr id="10" name="Content Placeholder 9"/>
          <p:cNvSpPr>
            <a:spLocks noGrp="1"/>
          </p:cNvSpPr>
          <p:nvPr>
            <p:ph sz="quarter" idx="13"/>
          </p:nvPr>
        </p:nvSpPr>
        <p:spPr>
          <a:xfrm>
            <a:off x="2944800" y="2383200"/>
            <a:ext cx="2152800" cy="3452400"/>
          </a:xfrm>
          <a:solidFill>
            <a:srgbClr val="285780"/>
          </a:solidFill>
        </p:spPr>
        <p:txBody>
          <a:bodyPr tIns="1463040" anchor="t" anchorCtr="0">
            <a:noAutofit/>
          </a:bodyPr>
          <a:lstStyle/>
          <a:p>
            <a:pPr marL="0" lvl="0" indent="0" algn="ctr">
              <a:lnSpc>
                <a:spcPct val="100000"/>
              </a:lnSpc>
              <a:spcBef>
                <a:spcPts val="4200"/>
              </a:spcBef>
              <a:buNone/>
            </a:pPr>
            <a:r>
              <a:rPr lang="en-US" sz="2000" dirty="0">
                <a:solidFill>
                  <a:schemeClr val="bg1"/>
                </a:solidFill>
                <a:latin typeface="+mj-lt"/>
              </a:rPr>
              <a:t>Current</a:t>
            </a:r>
            <a:br>
              <a:rPr lang="en-US" sz="2000" dirty="0">
                <a:solidFill>
                  <a:schemeClr val="bg1"/>
                </a:solidFill>
                <a:latin typeface="+mj-lt"/>
              </a:rPr>
            </a:br>
            <a:r>
              <a:rPr lang="en-US" sz="2000" dirty="0">
                <a:solidFill>
                  <a:schemeClr val="bg1"/>
                </a:solidFill>
                <a:latin typeface="+mj-lt"/>
              </a:rPr>
              <a:t>Trends in </a:t>
            </a:r>
            <a:br>
              <a:rPr lang="en-US" sz="2000" dirty="0">
                <a:solidFill>
                  <a:schemeClr val="bg1"/>
                </a:solidFill>
                <a:latin typeface="+mj-lt"/>
              </a:rPr>
            </a:br>
            <a:r>
              <a:rPr lang="en-US" sz="2000" dirty="0">
                <a:solidFill>
                  <a:schemeClr val="bg1"/>
                </a:solidFill>
                <a:latin typeface="+mj-lt"/>
              </a:rPr>
              <a:t>Young Adult</a:t>
            </a:r>
            <a:br>
              <a:rPr lang="en-US" sz="2000" dirty="0">
                <a:solidFill>
                  <a:schemeClr val="bg1"/>
                </a:solidFill>
                <a:latin typeface="+mj-lt"/>
              </a:rPr>
            </a:br>
            <a:r>
              <a:rPr lang="en-US" sz="2000" dirty="0">
                <a:solidFill>
                  <a:schemeClr val="bg1"/>
                </a:solidFill>
                <a:latin typeface="+mj-lt"/>
              </a:rPr>
              <a:t>Drug Use</a:t>
            </a:r>
          </a:p>
        </p:txBody>
      </p:sp>
      <p:sp>
        <p:nvSpPr>
          <p:cNvPr id="11" name="Content Placeholder 10"/>
          <p:cNvSpPr>
            <a:spLocks noGrp="1"/>
          </p:cNvSpPr>
          <p:nvPr>
            <p:ph sz="quarter" idx="14"/>
          </p:nvPr>
        </p:nvSpPr>
        <p:spPr>
          <a:xfrm>
            <a:off x="5094000" y="2383200"/>
            <a:ext cx="2152800" cy="3452400"/>
          </a:xfrm>
          <a:solidFill>
            <a:srgbClr val="9AB1C8"/>
          </a:solidFill>
        </p:spPr>
        <p:txBody>
          <a:bodyPr tIns="1463040" anchor="t" anchorCtr="0">
            <a:noAutofit/>
          </a:bodyPr>
          <a:lstStyle/>
          <a:p>
            <a:pPr marL="0" indent="0" algn="ctr">
              <a:lnSpc>
                <a:spcPct val="100000"/>
              </a:lnSpc>
              <a:buNone/>
            </a:pPr>
            <a:r>
              <a:rPr lang="en-US" sz="2000" dirty="0">
                <a:latin typeface="+mj-lt"/>
              </a:rPr>
              <a:t>The Impact of</a:t>
            </a:r>
            <a:br>
              <a:rPr lang="en-US" sz="2000" dirty="0">
                <a:latin typeface="+mj-lt"/>
              </a:rPr>
            </a:br>
            <a:r>
              <a:rPr lang="en-US" sz="2000" dirty="0">
                <a:latin typeface="+mj-lt"/>
              </a:rPr>
              <a:t>Environment</a:t>
            </a:r>
          </a:p>
        </p:txBody>
      </p:sp>
      <p:sp>
        <p:nvSpPr>
          <p:cNvPr id="12" name="Content Placeholder 11"/>
          <p:cNvSpPr>
            <a:spLocks noGrp="1"/>
          </p:cNvSpPr>
          <p:nvPr>
            <p:ph sz="quarter" idx="15"/>
          </p:nvPr>
        </p:nvSpPr>
        <p:spPr>
          <a:xfrm>
            <a:off x="7246800" y="2383200"/>
            <a:ext cx="2152800" cy="3452400"/>
          </a:xfrm>
          <a:solidFill>
            <a:schemeClr val="bg1">
              <a:lumMod val="75000"/>
            </a:schemeClr>
          </a:solidFill>
        </p:spPr>
        <p:txBody>
          <a:bodyPr tIns="1463040" anchor="t" anchorCtr="0">
            <a:noAutofit/>
          </a:bodyPr>
          <a:lstStyle/>
          <a:p>
            <a:pPr marL="0" lvl="0" indent="0" algn="ctr">
              <a:lnSpc>
                <a:spcPct val="100000"/>
              </a:lnSpc>
              <a:buNone/>
            </a:pPr>
            <a:r>
              <a:rPr lang="en-US" sz="2000" dirty="0">
                <a:latin typeface="+mj-lt"/>
              </a:rPr>
              <a:t>Groups of</a:t>
            </a:r>
            <a:br>
              <a:rPr lang="en-US" sz="2000" dirty="0">
                <a:latin typeface="+mj-lt"/>
              </a:rPr>
            </a:br>
            <a:r>
              <a:rPr lang="en-US" sz="2000" dirty="0">
                <a:latin typeface="+mj-lt"/>
              </a:rPr>
              <a:t>Students at</a:t>
            </a:r>
            <a:br>
              <a:rPr lang="en-US" sz="2000" dirty="0">
                <a:latin typeface="+mj-lt"/>
              </a:rPr>
            </a:br>
            <a:r>
              <a:rPr lang="en-US" sz="2000" dirty="0">
                <a:latin typeface="+mj-lt"/>
              </a:rPr>
              <a:t>Higher Risk</a:t>
            </a:r>
          </a:p>
        </p:txBody>
      </p:sp>
      <p:sp>
        <p:nvSpPr>
          <p:cNvPr id="13" name="Content Placeholder 12"/>
          <p:cNvSpPr>
            <a:spLocks noGrp="1"/>
          </p:cNvSpPr>
          <p:nvPr>
            <p:ph sz="quarter" idx="16"/>
          </p:nvPr>
        </p:nvSpPr>
        <p:spPr>
          <a:xfrm>
            <a:off x="9399600" y="2383200"/>
            <a:ext cx="2152800" cy="3452400"/>
          </a:xfrm>
          <a:solidFill>
            <a:srgbClr val="4B3857"/>
          </a:solidFill>
        </p:spPr>
        <p:txBody>
          <a:bodyPr tIns="1463040" anchor="t" anchorCtr="0">
            <a:noAutofit/>
          </a:bodyPr>
          <a:lstStyle/>
          <a:p>
            <a:pPr marL="0" indent="0" algn="ctr">
              <a:lnSpc>
                <a:spcPct val="100000"/>
              </a:lnSpc>
              <a:buNone/>
            </a:pPr>
            <a:r>
              <a:rPr lang="en-US" sz="2000" dirty="0">
                <a:solidFill>
                  <a:schemeClr val="bg1"/>
                </a:solidFill>
                <a:latin typeface="+mj-lt"/>
              </a:rPr>
              <a:t>Federal Policies</a:t>
            </a:r>
            <a:br>
              <a:rPr lang="en-US" sz="2000" dirty="0">
                <a:solidFill>
                  <a:schemeClr val="bg1"/>
                </a:solidFill>
                <a:latin typeface="+mj-lt"/>
              </a:rPr>
            </a:br>
            <a:r>
              <a:rPr lang="en-US" sz="2000" dirty="0">
                <a:solidFill>
                  <a:schemeClr val="bg1"/>
                </a:solidFill>
                <a:latin typeface="+mj-lt"/>
              </a:rPr>
              <a:t>that Affect Prevention on</a:t>
            </a:r>
            <a:br>
              <a:rPr lang="en-US" sz="2000" dirty="0">
                <a:solidFill>
                  <a:schemeClr val="bg1"/>
                </a:solidFill>
                <a:latin typeface="+mj-lt"/>
              </a:rPr>
            </a:br>
            <a:r>
              <a:rPr lang="en-US" sz="2000" dirty="0">
                <a:solidFill>
                  <a:schemeClr val="bg1"/>
                </a:solidFill>
                <a:latin typeface="+mj-lt"/>
              </a:rPr>
              <a:t>College</a:t>
            </a:r>
            <a:br>
              <a:rPr lang="en-US" sz="2000" dirty="0">
                <a:solidFill>
                  <a:schemeClr val="bg1"/>
                </a:solidFill>
                <a:latin typeface="+mj-lt"/>
              </a:rPr>
            </a:br>
            <a:r>
              <a:rPr lang="en-US" sz="2000" dirty="0">
                <a:solidFill>
                  <a:schemeClr val="bg1"/>
                </a:solidFill>
                <a:latin typeface="+mj-lt"/>
              </a:rPr>
              <a:t>Campuses</a:t>
            </a:r>
          </a:p>
        </p:txBody>
      </p:sp>
      <p:pic>
        <p:nvPicPr>
          <p:cNvPr id="14" name="Picture 13">
            <a:extLst>
              <a:ext uri="{FF2B5EF4-FFF2-40B4-BE49-F238E27FC236}">
                <a16:creationId xmlns:a16="http://schemas.microsoft.com/office/drawing/2014/main" id="{41A8D44C-0494-FB4E-AD02-7665A5332D2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6687" y="167989"/>
            <a:ext cx="1524774" cy="1973238"/>
          </a:xfrm>
          <a:prstGeom prst="rect">
            <a:avLst/>
          </a:prstGeom>
          <a:ln w="3175">
            <a:solidFill>
              <a:schemeClr val="bg1"/>
            </a:solidFill>
          </a:ln>
          <a:effectLst>
            <a:outerShdw blurRad="63500" sx="102000" sy="102000" algn="ctr" rotWithShape="0">
              <a:prstClr val="black">
                <a:alpha val="40000"/>
              </a:prstClr>
            </a:outerShdw>
          </a:effectLst>
        </p:spPr>
      </p:pic>
      <p:pic>
        <p:nvPicPr>
          <p:cNvPr id="15" name="Graphic 44">
            <a:extLst>
              <a:ext uri="{FF2B5EF4-FFF2-40B4-BE49-F238E27FC236}">
                <a16:creationId xmlns:a16="http://schemas.microsoft.com/office/drawing/2014/main" id="{F741704B-399A-BD4D-91EB-051D0E55E7B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05593" y="2911018"/>
            <a:ext cx="519998" cy="519998"/>
          </a:xfrm>
          <a:prstGeom prst="rect">
            <a:avLst/>
          </a:prstGeom>
        </p:spPr>
      </p:pic>
      <p:pic>
        <p:nvPicPr>
          <p:cNvPr id="16" name="Graphic 45">
            <a:extLst>
              <a:ext uri="{FF2B5EF4-FFF2-40B4-BE49-F238E27FC236}">
                <a16:creationId xmlns:a16="http://schemas.microsoft.com/office/drawing/2014/main" id="{19E0C390-2045-9149-A901-C335D55620C0}"/>
              </a:ext>
              <a:ext uri="{C183D7F6-B498-43B3-948B-1728B52AA6E4}">
                <adec:decorative xmlns:adec="http://schemas.microsoft.com/office/drawing/2017/decorative" val="1"/>
              </a:ext>
            </a:extLst>
          </p:cNvPr>
          <p:cNvPicPr>
            <a:picLocks noChangeAspect="1"/>
          </p:cNvPicPr>
          <p:nvPr/>
        </p:nvPicPr>
        <p:blipFill>
          <a:blip r:embed="rId6">
            <a:alphaModFix amt="40000"/>
            <a:extLst>
              <a:ext uri="{96DAC541-7B7A-43D3-8B79-37D633B846F1}">
                <asvg:svgBlip xmlns:asvg="http://schemas.microsoft.com/office/drawing/2016/SVG/main" r:embed="rId7"/>
              </a:ext>
            </a:extLst>
          </a:blip>
          <a:stretch>
            <a:fillRect/>
          </a:stretch>
        </p:blipFill>
        <p:spPr>
          <a:xfrm>
            <a:off x="3650365" y="2911018"/>
            <a:ext cx="643713" cy="643713"/>
          </a:xfrm>
          <a:prstGeom prst="rect">
            <a:avLst/>
          </a:prstGeom>
        </p:spPr>
      </p:pic>
      <p:pic>
        <p:nvPicPr>
          <p:cNvPr id="17" name="Graphic 46">
            <a:extLst>
              <a:ext uri="{FF2B5EF4-FFF2-40B4-BE49-F238E27FC236}">
                <a16:creationId xmlns:a16="http://schemas.microsoft.com/office/drawing/2014/main" id="{D3EA9868-E462-2A45-8D49-E4945F2FF537}"/>
              </a:ext>
              <a:ext uri="{C183D7F6-B498-43B3-948B-1728B52AA6E4}">
                <adec:decorative xmlns:adec="http://schemas.microsoft.com/office/drawing/2017/decorative" val="1"/>
              </a:ext>
            </a:extLst>
          </p:cNvPr>
          <p:cNvPicPr>
            <a:picLocks noChangeAspect="1"/>
          </p:cNvPicPr>
          <p:nvPr/>
        </p:nvPicPr>
        <p:blipFill>
          <a:blip r:embed="rId8">
            <a:alphaModFix amt="50000"/>
            <a:extLst>
              <a:ext uri="{96DAC541-7B7A-43D3-8B79-37D633B846F1}">
                <asvg:svgBlip xmlns:asvg="http://schemas.microsoft.com/office/drawing/2016/SVG/main" r:embed="rId9"/>
              </a:ext>
            </a:extLst>
          </a:blip>
          <a:stretch>
            <a:fillRect/>
          </a:stretch>
        </p:blipFill>
        <p:spPr>
          <a:xfrm>
            <a:off x="5818852" y="2911018"/>
            <a:ext cx="643713" cy="643713"/>
          </a:xfrm>
          <a:prstGeom prst="rect">
            <a:avLst/>
          </a:prstGeom>
        </p:spPr>
      </p:pic>
      <p:pic>
        <p:nvPicPr>
          <p:cNvPr id="18" name="Graphic 47">
            <a:extLst>
              <a:ext uri="{FF2B5EF4-FFF2-40B4-BE49-F238E27FC236}">
                <a16:creationId xmlns:a16="http://schemas.microsoft.com/office/drawing/2014/main" id="{1115B815-30CB-4B44-BF5F-D6F887D3CD23}"/>
              </a:ext>
              <a:ext uri="{C183D7F6-B498-43B3-948B-1728B52AA6E4}">
                <adec:decorative xmlns:adec="http://schemas.microsoft.com/office/drawing/2017/decorative" val="1"/>
              </a:ext>
            </a:extLst>
          </p:cNvPr>
          <p:cNvPicPr>
            <a:picLocks noChangeAspect="1"/>
          </p:cNvPicPr>
          <p:nvPr/>
        </p:nvPicPr>
        <p:blipFill>
          <a:blip r:embed="rId10">
            <a:alphaModFix amt="50000"/>
            <a:extLst>
              <a:ext uri="{96DAC541-7B7A-43D3-8B79-37D633B846F1}">
                <asvg:svgBlip xmlns:asvg="http://schemas.microsoft.com/office/drawing/2016/SVG/main" r:embed="rId11"/>
              </a:ext>
            </a:extLst>
          </a:blip>
          <a:stretch>
            <a:fillRect/>
          </a:stretch>
        </p:blipFill>
        <p:spPr>
          <a:xfrm>
            <a:off x="7987339" y="2911018"/>
            <a:ext cx="644355" cy="644355"/>
          </a:xfrm>
          <a:prstGeom prst="rect">
            <a:avLst/>
          </a:prstGeom>
        </p:spPr>
      </p:pic>
      <p:pic>
        <p:nvPicPr>
          <p:cNvPr id="19" name="Graphic 48">
            <a:extLst>
              <a:ext uri="{FF2B5EF4-FFF2-40B4-BE49-F238E27FC236}">
                <a16:creationId xmlns:a16="http://schemas.microsoft.com/office/drawing/2014/main" id="{6F23B086-EAF4-C841-B947-683A9C42F3D9}"/>
              </a:ext>
              <a:ext uri="{C183D7F6-B498-43B3-948B-1728B52AA6E4}">
                <adec:decorative xmlns:adec="http://schemas.microsoft.com/office/drawing/2017/decorative" val="1"/>
              </a:ext>
            </a:extLst>
          </p:cNvPr>
          <p:cNvPicPr>
            <a:picLocks noChangeAspect="1"/>
          </p:cNvPicPr>
          <p:nvPr/>
        </p:nvPicPr>
        <p:blipFill>
          <a:blip r:embed="rId12">
            <a:alphaModFix amt="40000"/>
            <a:extLst>
              <a:ext uri="{96DAC541-7B7A-43D3-8B79-37D633B846F1}">
                <asvg:svgBlip xmlns:asvg="http://schemas.microsoft.com/office/drawing/2016/SVG/main" r:embed="rId13"/>
              </a:ext>
            </a:extLst>
          </a:blip>
          <a:stretch>
            <a:fillRect/>
          </a:stretch>
        </p:blipFill>
        <p:spPr>
          <a:xfrm>
            <a:off x="10156467" y="2911018"/>
            <a:ext cx="638752" cy="638752"/>
          </a:xfrm>
          <a:prstGeom prst="rect">
            <a:avLst/>
          </a:prstGeom>
        </p:spPr>
      </p:pic>
      <p:sp>
        <p:nvSpPr>
          <p:cNvPr id="3" name="Footer Placeholder 2"/>
          <p:cNvSpPr>
            <a:spLocks noGrp="1"/>
          </p:cNvSpPr>
          <p:nvPr>
            <p:ph type="ftr" sz="quarter" idx="11"/>
          </p:nvPr>
        </p:nvSpPr>
        <p:spPr/>
        <p:txBody>
          <a:bodyPr/>
          <a:lstStyle/>
          <a:p>
            <a:r>
              <a:rPr lang="en-IN" spc="80" dirty="0">
                <a:solidFill>
                  <a:schemeClr val="tx2">
                    <a:lumMod val="75000"/>
                  </a:schemeClr>
                </a:solidFill>
              </a:rPr>
              <a:t>DEA GUIDE TO PREVENTING DRUG MISUSE AMONG COLLEGE STUDENTS  | </a:t>
            </a:r>
            <a:endParaRPr lang="en-US" spc="80" dirty="0">
              <a:solidFill>
                <a:schemeClr val="tx2">
                  <a:lumMod val="75000"/>
                </a:schemeClr>
              </a:solidFill>
            </a:endParaRPr>
          </a:p>
        </p:txBody>
      </p:sp>
      <p:sp>
        <p:nvSpPr>
          <p:cNvPr id="4" name="Slide Number Placeholder 3"/>
          <p:cNvSpPr>
            <a:spLocks noGrp="1"/>
          </p:cNvSpPr>
          <p:nvPr>
            <p:ph type="sldNum" sz="quarter" idx="12"/>
          </p:nvPr>
        </p:nvSpPr>
        <p:spPr>
          <a:xfrm>
            <a:off x="11520000" y="6501600"/>
            <a:ext cx="360000" cy="363600"/>
          </a:xfrm>
        </p:spPr>
        <p:txBody>
          <a:bodyPr/>
          <a:lstStyle/>
          <a:p>
            <a:fld id="{7CA6E40C-9A16-D04D-80C2-2BFD30A47BFB}" type="slidenum">
              <a:rPr lang="en-US" smtClean="0"/>
              <a:t>12</a:t>
            </a:fld>
            <a:endParaRPr lang="en-US"/>
          </a:p>
        </p:txBody>
      </p:sp>
    </p:spTree>
    <p:extLst>
      <p:ext uri="{BB962C8B-B14F-4D97-AF65-F5344CB8AC3E}">
        <p14:creationId xmlns:p14="http://schemas.microsoft.com/office/powerpoint/2010/main" val="4009705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575" y="283695"/>
            <a:ext cx="5200626" cy="917036"/>
          </a:xfrm>
        </p:spPr>
        <p:txBody>
          <a:bodyPr>
            <a:noAutofit/>
          </a:bodyPr>
          <a:lstStyle/>
          <a:p>
            <a:pPr>
              <a:lnSpc>
                <a:spcPts val="3200"/>
              </a:lnSpc>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Using the SPF to Prevent Drug </a:t>
            </a:r>
            <a:b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b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Misuse Among College Students</a:t>
            </a:r>
            <a:endParaRPr lang="en-IN" sz="2800" dirty="0"/>
          </a:p>
        </p:txBody>
      </p:sp>
      <p:sp>
        <p:nvSpPr>
          <p:cNvPr id="3" name="Content Placeholder 2"/>
          <p:cNvSpPr>
            <a:spLocks noGrp="1"/>
          </p:cNvSpPr>
          <p:nvPr>
            <p:ph idx="1"/>
          </p:nvPr>
        </p:nvSpPr>
        <p:spPr>
          <a:xfrm>
            <a:off x="1952919" y="1908753"/>
            <a:ext cx="4549482" cy="2256848"/>
          </a:xfrm>
        </p:spPr>
        <p:txBody>
          <a:bodyPr>
            <a:noAutofit/>
          </a:bodyPr>
          <a:lstStyle/>
          <a:p>
            <a:pPr marL="0" lvl="0" indent="0">
              <a:lnSpc>
                <a:spcPct val="100000"/>
              </a:lnSpc>
              <a:spcBef>
                <a:spcPts val="0"/>
              </a:spcBef>
              <a:spcAft>
                <a:spcPts val="600"/>
              </a:spcAft>
              <a:buClr>
                <a:srgbClr val="285780"/>
              </a:buClr>
              <a:buNone/>
            </a:pPr>
            <a:r>
              <a:rPr lang="en-US" sz="2000" b="1" dirty="0">
                <a:solidFill>
                  <a:srgbClr val="003F59"/>
                </a:solidFill>
                <a:latin typeface="+mj-lt"/>
              </a:rPr>
              <a:t>The SPF strengthens college drug</a:t>
            </a:r>
            <a:br>
              <a:rPr lang="en-US" sz="2000" b="1" dirty="0">
                <a:solidFill>
                  <a:srgbClr val="003F59"/>
                </a:solidFill>
                <a:latin typeface="+mj-lt"/>
              </a:rPr>
            </a:br>
            <a:r>
              <a:rPr lang="en-US" sz="2000" b="1" dirty="0">
                <a:solidFill>
                  <a:srgbClr val="003F59"/>
                </a:solidFill>
                <a:latin typeface="+mj-lt"/>
              </a:rPr>
              <a:t>misuse prevention programs by:</a:t>
            </a:r>
          </a:p>
          <a:p>
            <a:pPr marL="342900" lvl="0" indent="-342900">
              <a:lnSpc>
                <a:spcPct val="100000"/>
              </a:lnSpc>
              <a:spcBef>
                <a:spcPts val="0"/>
              </a:spcBef>
              <a:spcAft>
                <a:spcPts val="600"/>
              </a:spcAft>
              <a:buClr>
                <a:srgbClr val="285780"/>
              </a:buClr>
              <a:buSzPct val="80000"/>
              <a:buFont typeface="Wingdings" pitchFamily="2" charset="2"/>
              <a:buChar char="§"/>
            </a:pPr>
            <a:r>
              <a:rPr lang="en-US" sz="2000" dirty="0">
                <a:solidFill>
                  <a:prstClr val="black"/>
                </a:solidFill>
                <a:latin typeface="+mj-lt"/>
              </a:rPr>
              <a:t>Creating a structure to be purposeful, strategic, and intentional</a:t>
            </a:r>
          </a:p>
          <a:p>
            <a:pPr marL="342900" lvl="0" indent="-342900">
              <a:lnSpc>
                <a:spcPct val="100000"/>
              </a:lnSpc>
              <a:spcBef>
                <a:spcPts val="0"/>
              </a:spcBef>
              <a:spcAft>
                <a:spcPts val="600"/>
              </a:spcAft>
              <a:buClr>
                <a:srgbClr val="285780"/>
              </a:buClr>
              <a:buSzPct val="80000"/>
              <a:buFont typeface="Wingdings" pitchFamily="2" charset="2"/>
              <a:buChar char="§"/>
            </a:pPr>
            <a:r>
              <a:rPr lang="en-US" sz="2000" dirty="0">
                <a:solidFill>
                  <a:prstClr val="black"/>
                </a:solidFill>
                <a:latin typeface="+mj-lt"/>
              </a:rPr>
              <a:t>Helping you make decisions based on data and evidence-based practices</a:t>
            </a:r>
          </a:p>
        </p:txBody>
      </p:sp>
      <p:pic>
        <p:nvPicPr>
          <p:cNvPr id="12" name="Picture 11" descr="Students walking in a hallway.">
            <a:extLst>
              <a:ext uri="{FF2B5EF4-FFF2-40B4-BE49-F238E27FC236}">
                <a16:creationId xmlns:a16="http://schemas.microsoft.com/office/drawing/2014/main" id="{E61D8884-C684-F54C-834B-4BFEFF502F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241" y="1113887"/>
            <a:ext cx="3820289" cy="4943904"/>
          </a:xfrm>
          <a:prstGeom prst="rect">
            <a:avLst/>
          </a:prstGeom>
          <a:effectLst>
            <a:outerShdw blurRad="304800" dist="38100" dir="2700000" algn="tl" rotWithShape="0">
              <a:prstClr val="black">
                <a:alpha val="40000"/>
              </a:prstClr>
            </a:outerShdw>
          </a:effectLst>
        </p:spPr>
      </p:pic>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4"/>
          <a:srcRect l="10107" t="8100" r="9391" b="3307"/>
          <a:stretch/>
        </p:blipFill>
        <p:spPr>
          <a:xfrm>
            <a:off x="2590798" y="3991433"/>
            <a:ext cx="2896560" cy="2852712"/>
          </a:xfrm>
          <a:prstGeom prst="rect">
            <a:avLst/>
          </a:prstGeom>
        </p:spPr>
      </p:pic>
      <p:sp>
        <p:nvSpPr>
          <p:cNvPr id="5" name="Footer Placeholder 4"/>
          <p:cNvSpPr>
            <a:spLocks noGrp="1"/>
          </p:cNvSpPr>
          <p:nvPr>
            <p:ph type="ftr" sz="quarter" idx="11"/>
          </p:nvPr>
        </p:nvSpPr>
        <p:spPr>
          <a:xfrm>
            <a:off x="7790580" y="6556376"/>
            <a:ext cx="3981449" cy="254000"/>
          </a:xfrm>
        </p:spPr>
        <p:txBody>
          <a:bodyPr/>
          <a:lstStyle/>
          <a:p>
            <a:r>
              <a:rPr lang="en-IN" spc="80" dirty="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6981" y="6510514"/>
            <a:ext cx="343576" cy="365125"/>
          </a:xfrm>
        </p:spPr>
        <p:txBody>
          <a:bodyPr/>
          <a:lstStyle/>
          <a:p>
            <a:fld id="{7CA6E40C-9A16-D04D-80C2-2BFD30A47BFB}" type="slidenum">
              <a:rPr lang="en-US" smtClean="0"/>
              <a:pPr/>
              <a:t>13</a:t>
            </a:fld>
            <a:endParaRPr lang="en-US" dirty="0"/>
          </a:p>
        </p:txBody>
      </p:sp>
    </p:spTree>
    <p:extLst>
      <p:ext uri="{BB962C8B-B14F-4D97-AF65-F5344CB8AC3E}">
        <p14:creationId xmlns:p14="http://schemas.microsoft.com/office/powerpoint/2010/main" val="343994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518400"/>
            <a:ext cx="4538850" cy="504000"/>
          </a:xfrm>
        </p:spPr>
        <p:txBody>
          <a:bodyPr>
            <a:normAutofit/>
          </a:bodyPr>
          <a:lstStyle/>
          <a:p>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The SPF Process Answers…</a:t>
            </a:r>
            <a:endParaRPr lang="en-IN" sz="2800" dirty="0"/>
          </a:p>
        </p:txBody>
      </p:sp>
      <p:pic>
        <p:nvPicPr>
          <p:cNvPr id="11" name="Picture 10">
            <a:extLst>
              <a:ext uri="{FF2B5EF4-FFF2-40B4-BE49-F238E27FC236}">
                <a16:creationId xmlns:a16="http://schemas.microsoft.com/office/drawing/2014/main" id="{0E6457E9-3820-F44C-B520-65729F47F0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470" y="169465"/>
            <a:ext cx="1522493" cy="1970285"/>
          </a:xfrm>
          <a:prstGeom prst="rect">
            <a:avLst/>
          </a:prstGeom>
          <a:ln w="3175">
            <a:solidFill>
              <a:schemeClr val="bg1"/>
            </a:solidFill>
          </a:ln>
          <a:effectLst>
            <a:outerShdw blurRad="63500" sx="102000" sy="102000" algn="ctr" rotWithShape="0">
              <a:prstClr val="black">
                <a:alpha val="40000"/>
              </a:prstClr>
            </a:outerShdw>
          </a:effectLst>
        </p:spPr>
      </p:pic>
      <p:pic>
        <p:nvPicPr>
          <p:cNvPr id="12" name="Picture 11" descr="What is the problem. What do I have to work with? What should I do, and how should I do it? How can I put my plan into action? Is my plan succeeding?"/>
          <p:cNvPicPr>
            <a:picLocks noChangeAspect="1"/>
          </p:cNvPicPr>
          <p:nvPr/>
        </p:nvPicPr>
        <p:blipFill>
          <a:blip r:embed="rId4"/>
          <a:stretch>
            <a:fillRect/>
          </a:stretch>
        </p:blipFill>
        <p:spPr>
          <a:xfrm>
            <a:off x="709200" y="2228400"/>
            <a:ext cx="10918882" cy="3529890"/>
          </a:xfrm>
          <a:prstGeom prst="rect">
            <a:avLst/>
          </a:prstGeom>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pPr/>
              <a:t>14</a:t>
            </a:fld>
            <a:endParaRPr lang="en-US" dirty="0"/>
          </a:p>
        </p:txBody>
      </p:sp>
    </p:spTree>
    <p:extLst>
      <p:ext uri="{BB962C8B-B14F-4D97-AF65-F5344CB8AC3E}">
        <p14:creationId xmlns:p14="http://schemas.microsoft.com/office/powerpoint/2010/main" val="779552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09600" y="280800"/>
            <a:ext cx="5091300" cy="914400"/>
          </a:xfrm>
        </p:spPr>
        <p:txBody>
          <a:bodyPr>
            <a:no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Assess Drug Misuse </a:t>
            </a:r>
            <a:b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b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on Your Campus</a:t>
            </a:r>
            <a:endParaRPr lang="en-IN" sz="2800" dirty="0"/>
          </a:p>
        </p:txBody>
      </p:sp>
      <p:sp>
        <p:nvSpPr>
          <p:cNvPr id="8" name="Content Placeholder 7"/>
          <p:cNvSpPr>
            <a:spLocks noGrp="1"/>
          </p:cNvSpPr>
          <p:nvPr>
            <p:ph idx="1"/>
          </p:nvPr>
        </p:nvSpPr>
        <p:spPr>
          <a:xfrm>
            <a:off x="8643600" y="54000"/>
            <a:ext cx="2286000" cy="460800"/>
          </a:xfrm>
        </p:spPr>
        <p:txBody>
          <a:bodyPr anchor="ctr" anchorCtr="0">
            <a:noAutofit/>
          </a:bodyPr>
          <a:lstStyle/>
          <a:p>
            <a:pPr marL="0" indent="0" algn="ctr">
              <a:lnSpc>
                <a:spcPts val="3200"/>
              </a:lnSpc>
              <a:spcBef>
                <a:spcPts val="0"/>
              </a:spcBef>
              <a:buNone/>
            </a:pPr>
            <a:r>
              <a:rPr lang="en-US" sz="2000" cap="all" spc="80" dirty="0">
                <a:solidFill>
                  <a:schemeClr val="bg1"/>
                </a:solidFill>
                <a:latin typeface="Times New Roman" panose="02020603050405020304" pitchFamily="18" charset="0"/>
                <a:cs typeface="Times New Roman" panose="02020603050405020304" pitchFamily="18" charset="0"/>
              </a:rPr>
              <a:t>CHAPTER 3</a:t>
            </a:r>
          </a:p>
        </p:txBody>
      </p:sp>
      <p:sp>
        <p:nvSpPr>
          <p:cNvPr id="9" name="Content Placeholder 8"/>
          <p:cNvSpPr>
            <a:spLocks noGrp="1"/>
          </p:cNvSpPr>
          <p:nvPr>
            <p:ph sz="quarter" idx="13"/>
          </p:nvPr>
        </p:nvSpPr>
        <p:spPr>
          <a:xfrm>
            <a:off x="1915200" y="3542400"/>
            <a:ext cx="4179600" cy="2347200"/>
          </a:xfrm>
          <a:solidFill>
            <a:srgbClr val="285780"/>
          </a:solidFill>
        </p:spPr>
        <p:txBody>
          <a:bodyPr anchor="ctr">
            <a:noAutofit/>
          </a:bodyPr>
          <a:lstStyle/>
          <a:p>
            <a:pPr marL="176400" indent="0">
              <a:lnSpc>
                <a:spcPct val="100000"/>
              </a:lnSpc>
              <a:spcBef>
                <a:spcPts val="0"/>
              </a:spcBef>
              <a:spcAft>
                <a:spcPts val="600"/>
              </a:spcAft>
              <a:buClr>
                <a:srgbClr val="285780"/>
              </a:buClr>
              <a:buNone/>
            </a:pPr>
            <a:r>
              <a:rPr lang="en-US" sz="2500" b="1" dirty="0">
                <a:solidFill>
                  <a:schemeClr val="bg1"/>
                </a:solidFill>
                <a:latin typeface="+mj-lt"/>
              </a:rPr>
              <a:t>Implementation without completing an assessment </a:t>
            </a:r>
            <a:r>
              <a:rPr lang="en-US" sz="2500" dirty="0">
                <a:solidFill>
                  <a:schemeClr val="bg1"/>
                </a:solidFill>
                <a:latin typeface="+mj-lt"/>
              </a:rPr>
              <a:t>is like building a home without an architect blueprint.</a:t>
            </a:r>
          </a:p>
        </p:txBody>
      </p:sp>
      <p:pic>
        <p:nvPicPr>
          <p:cNvPr id="10" name="Picture 9" descr="Photo of a community college building entrance.">
            <a:extLst>
              <a:ext uri="{FF2B5EF4-FFF2-40B4-BE49-F238E27FC236}">
                <a16:creationId xmlns:a16="http://schemas.microsoft.com/office/drawing/2014/main" id="{442F7674-0E05-9E4E-B849-BD2698D623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241" y="1087313"/>
            <a:ext cx="3820290" cy="4943905"/>
          </a:xfrm>
          <a:prstGeom prst="rect">
            <a:avLst/>
          </a:prstGeom>
          <a:effectLst>
            <a:outerShdw blurRad="304800" dist="38100" dir="2700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pPr/>
              <a:t>15</a:t>
            </a:fld>
            <a:endParaRPr lang="en-US" dirty="0"/>
          </a:p>
        </p:txBody>
      </p:sp>
    </p:spTree>
    <p:extLst>
      <p:ext uri="{BB962C8B-B14F-4D97-AF65-F5344CB8AC3E}">
        <p14:creationId xmlns:p14="http://schemas.microsoft.com/office/powerpoint/2010/main" val="945392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518400"/>
            <a:ext cx="6393600" cy="504000"/>
          </a:xfrm>
        </p:spPr>
        <p:txBody>
          <a:bodyPr>
            <a:norm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Chapter 3 includes…</a:t>
            </a:r>
            <a:endParaRPr lang="en-IN" sz="2800" dirty="0"/>
          </a:p>
        </p:txBody>
      </p:sp>
      <p:sp>
        <p:nvSpPr>
          <p:cNvPr id="3" name="Content Placeholder 2"/>
          <p:cNvSpPr>
            <a:spLocks noGrp="1"/>
          </p:cNvSpPr>
          <p:nvPr>
            <p:ph idx="1"/>
          </p:nvPr>
        </p:nvSpPr>
        <p:spPr>
          <a:xfrm>
            <a:off x="702000" y="4006800"/>
            <a:ext cx="2703600" cy="2458800"/>
          </a:xfrm>
          <a:solidFill>
            <a:srgbClr val="9AB1C8"/>
          </a:solidFill>
        </p:spPr>
        <p:txBody>
          <a:bodyPr lIns="180000" anchor="ctr">
            <a:normAutofit/>
          </a:bodyPr>
          <a:lstStyle/>
          <a:p>
            <a:pPr marL="0" indent="0">
              <a:lnSpc>
                <a:spcPct val="100000"/>
              </a:lnSpc>
              <a:spcBef>
                <a:spcPts val="4200"/>
              </a:spcBef>
              <a:spcAft>
                <a:spcPts val="600"/>
              </a:spcAft>
              <a:buNone/>
            </a:pPr>
            <a:r>
              <a:rPr lang="en-US" sz="3200" b="1" dirty="0">
                <a:solidFill>
                  <a:srgbClr val="003F59"/>
                </a:solidFill>
                <a:latin typeface="+mj-lt"/>
              </a:rPr>
              <a:t>STEP 1:</a:t>
            </a:r>
            <a:br>
              <a:rPr lang="en-US" b="1" dirty="0">
                <a:solidFill>
                  <a:srgbClr val="003F59"/>
                </a:solidFill>
                <a:latin typeface="+mj-lt"/>
              </a:rPr>
            </a:br>
            <a:r>
              <a:rPr lang="en-US" sz="2000" b="1" dirty="0">
                <a:solidFill>
                  <a:srgbClr val="003F59"/>
                </a:solidFill>
                <a:latin typeface="+mj-lt"/>
              </a:rPr>
              <a:t>Assess problems and related behaviors</a:t>
            </a:r>
          </a:p>
          <a:p>
            <a:pPr marL="342900" indent="-342900">
              <a:lnSpc>
                <a:spcPct val="100000"/>
              </a:lnSpc>
              <a:spcBef>
                <a:spcPts val="0"/>
              </a:spcBef>
              <a:spcAft>
                <a:spcPts val="600"/>
              </a:spcAft>
              <a:buClr>
                <a:srgbClr val="285780"/>
              </a:buClr>
              <a:buSzPct val="80000"/>
              <a:buFont typeface="Wingdings" pitchFamily="2" charset="2"/>
              <a:buChar char="§"/>
            </a:pPr>
            <a:r>
              <a:rPr lang="en-US" sz="2000" dirty="0">
                <a:latin typeface="+mj-lt"/>
              </a:rPr>
              <a:t>What? Where? How? Who?</a:t>
            </a:r>
          </a:p>
        </p:txBody>
      </p:sp>
      <p:sp>
        <p:nvSpPr>
          <p:cNvPr id="4" name="Content Placeholder 3"/>
          <p:cNvSpPr>
            <a:spLocks noGrp="1"/>
          </p:cNvSpPr>
          <p:nvPr>
            <p:ph sz="quarter" idx="13"/>
          </p:nvPr>
        </p:nvSpPr>
        <p:spPr>
          <a:xfrm>
            <a:off x="3405600" y="3214800"/>
            <a:ext cx="2703600" cy="3247200"/>
          </a:xfrm>
          <a:solidFill>
            <a:srgbClr val="285780"/>
          </a:solidFill>
        </p:spPr>
        <p:txBody>
          <a:bodyPr lIns="180000" anchor="ctr">
            <a:normAutofit/>
          </a:bodyPr>
          <a:lstStyle/>
          <a:p>
            <a:pPr marL="0" lvl="0" indent="0">
              <a:lnSpc>
                <a:spcPct val="100000"/>
              </a:lnSpc>
              <a:spcBef>
                <a:spcPts val="0"/>
              </a:spcBef>
              <a:spcAft>
                <a:spcPts val="600"/>
              </a:spcAft>
              <a:buNone/>
            </a:pPr>
            <a:r>
              <a:rPr lang="en-US" sz="3200" b="1" dirty="0">
                <a:solidFill>
                  <a:schemeClr val="bg1"/>
                </a:solidFill>
                <a:latin typeface="+mj-lt"/>
              </a:rPr>
              <a:t>STEP 2:</a:t>
            </a:r>
            <a:br>
              <a:rPr lang="en-US" b="1" dirty="0">
                <a:solidFill>
                  <a:schemeClr val="bg1"/>
                </a:solidFill>
                <a:latin typeface="+mj-lt"/>
              </a:rPr>
            </a:br>
            <a:r>
              <a:rPr lang="en-US" sz="2000" b="1" dirty="0">
                <a:solidFill>
                  <a:schemeClr val="bg1"/>
                </a:solidFill>
                <a:latin typeface="+mj-lt"/>
              </a:rPr>
              <a:t>Assess risk and protective factors</a:t>
            </a:r>
          </a:p>
          <a:p>
            <a:pPr marL="342900" lvl="0" indent="-342900">
              <a:lnSpc>
                <a:spcPct val="100000"/>
              </a:lnSpc>
              <a:spcBef>
                <a:spcPts val="0"/>
              </a:spcBef>
              <a:buClr>
                <a:schemeClr val="bg1"/>
              </a:buClr>
              <a:buSzPct val="80000"/>
              <a:buFont typeface="Wingdings" pitchFamily="2" charset="2"/>
              <a:buChar char="§"/>
            </a:pPr>
            <a:r>
              <a:rPr lang="en-US" sz="2000" dirty="0">
                <a:solidFill>
                  <a:schemeClr val="bg1"/>
                </a:solidFill>
                <a:latin typeface="+mj-lt"/>
              </a:rPr>
              <a:t>Which risk and protective factors are prevalent on campus? </a:t>
            </a:r>
          </a:p>
        </p:txBody>
      </p:sp>
      <p:sp>
        <p:nvSpPr>
          <p:cNvPr id="7" name="Content Placeholder 6"/>
          <p:cNvSpPr>
            <a:spLocks noGrp="1"/>
          </p:cNvSpPr>
          <p:nvPr>
            <p:ph sz="quarter" idx="14"/>
          </p:nvPr>
        </p:nvSpPr>
        <p:spPr>
          <a:xfrm>
            <a:off x="6109200" y="2599200"/>
            <a:ext cx="2703600" cy="3862800"/>
          </a:xfrm>
          <a:solidFill>
            <a:srgbClr val="003F59"/>
          </a:solidFill>
        </p:spPr>
        <p:txBody>
          <a:bodyPr lIns="180000" anchor="ctr">
            <a:normAutofit/>
          </a:bodyPr>
          <a:lstStyle/>
          <a:p>
            <a:pPr marL="0" lvl="0" indent="0">
              <a:lnSpc>
                <a:spcPct val="100000"/>
              </a:lnSpc>
              <a:spcBef>
                <a:spcPts val="0"/>
              </a:spcBef>
              <a:spcAft>
                <a:spcPts val="600"/>
              </a:spcAft>
              <a:buNone/>
            </a:pPr>
            <a:r>
              <a:rPr lang="en-US" sz="3000" b="1" dirty="0">
                <a:solidFill>
                  <a:schemeClr val="bg1"/>
                </a:solidFill>
                <a:latin typeface="+mj-lt"/>
              </a:rPr>
              <a:t>STEP 3:</a:t>
            </a:r>
            <a:br>
              <a:rPr lang="en-US" b="1" dirty="0">
                <a:solidFill>
                  <a:schemeClr val="bg1"/>
                </a:solidFill>
                <a:latin typeface="+mj-lt"/>
              </a:rPr>
            </a:br>
            <a:r>
              <a:rPr lang="en-US" sz="2000" b="1" dirty="0">
                <a:solidFill>
                  <a:schemeClr val="bg1"/>
                </a:solidFill>
                <a:latin typeface="+mj-lt"/>
              </a:rPr>
              <a:t>Assess capacity</a:t>
            </a:r>
            <a:br>
              <a:rPr lang="en-US" sz="2000" b="1" dirty="0">
                <a:solidFill>
                  <a:schemeClr val="bg1"/>
                </a:solidFill>
                <a:latin typeface="+mj-lt"/>
              </a:rPr>
            </a:br>
            <a:r>
              <a:rPr lang="en-US" sz="2000" b="1" dirty="0">
                <a:solidFill>
                  <a:schemeClr val="bg1"/>
                </a:solidFill>
                <a:latin typeface="+mj-lt"/>
              </a:rPr>
              <a:t>for prevention</a:t>
            </a:r>
          </a:p>
          <a:p>
            <a:pPr marL="342900" lvl="0" indent="-342900">
              <a:lnSpc>
                <a:spcPct val="100000"/>
              </a:lnSpc>
              <a:spcBef>
                <a:spcPts val="0"/>
              </a:spcBef>
              <a:spcAft>
                <a:spcPts val="600"/>
              </a:spcAft>
              <a:buClr>
                <a:schemeClr val="bg1"/>
              </a:buClr>
              <a:buSzPct val="80000"/>
              <a:buFont typeface="Wingdings" pitchFamily="2" charset="2"/>
              <a:buChar char="§"/>
            </a:pPr>
            <a:r>
              <a:rPr lang="en-US" sz="2000" dirty="0">
                <a:solidFill>
                  <a:schemeClr val="bg1"/>
                </a:solidFill>
                <a:latin typeface="+mj-lt"/>
              </a:rPr>
              <a:t>What resources exist to support prevention?</a:t>
            </a:r>
          </a:p>
          <a:p>
            <a:pPr marL="342900" lvl="0" indent="-342900">
              <a:lnSpc>
                <a:spcPct val="100000"/>
              </a:lnSpc>
              <a:spcBef>
                <a:spcPts val="0"/>
              </a:spcBef>
              <a:spcAft>
                <a:spcPts val="600"/>
              </a:spcAft>
              <a:buClr>
                <a:schemeClr val="bg1"/>
              </a:buClr>
              <a:buSzPct val="80000"/>
              <a:buFont typeface="Wingdings" pitchFamily="2" charset="2"/>
              <a:buChar char="§"/>
            </a:pPr>
            <a:r>
              <a:rPr lang="en-US" sz="2000" dirty="0">
                <a:solidFill>
                  <a:schemeClr val="bg1"/>
                </a:solidFill>
                <a:latin typeface="+mj-lt"/>
              </a:rPr>
              <a:t>How ready is my campus for prevention?</a:t>
            </a:r>
          </a:p>
        </p:txBody>
      </p:sp>
      <p:sp>
        <p:nvSpPr>
          <p:cNvPr id="8" name="Content Placeholder 7"/>
          <p:cNvSpPr>
            <a:spLocks noGrp="1"/>
          </p:cNvSpPr>
          <p:nvPr>
            <p:ph sz="quarter" idx="15"/>
          </p:nvPr>
        </p:nvSpPr>
        <p:spPr>
          <a:xfrm>
            <a:off x="8809200" y="1926000"/>
            <a:ext cx="2703600" cy="4536000"/>
          </a:xfrm>
          <a:solidFill>
            <a:srgbClr val="4B3857"/>
          </a:solidFill>
        </p:spPr>
        <p:txBody>
          <a:bodyPr lIns="180000" tIns="198000" anchor="t">
            <a:normAutofit/>
          </a:bodyPr>
          <a:lstStyle/>
          <a:p>
            <a:pPr marL="0" lvl="0" indent="0">
              <a:lnSpc>
                <a:spcPct val="100000"/>
              </a:lnSpc>
              <a:spcBef>
                <a:spcPts val="0"/>
              </a:spcBef>
              <a:spcAft>
                <a:spcPts val="600"/>
              </a:spcAft>
              <a:buNone/>
            </a:pPr>
            <a:r>
              <a:rPr lang="en-US" sz="3000" b="1" dirty="0">
                <a:solidFill>
                  <a:schemeClr val="bg1"/>
                </a:solidFill>
                <a:latin typeface="+mj-lt"/>
              </a:rPr>
              <a:t>STEP 4:</a:t>
            </a:r>
            <a:br>
              <a:rPr lang="en-US" b="1" dirty="0">
                <a:solidFill>
                  <a:schemeClr val="bg1"/>
                </a:solidFill>
                <a:latin typeface="+mj-lt"/>
              </a:rPr>
            </a:br>
            <a:r>
              <a:rPr lang="en-US" sz="2000" b="1" dirty="0">
                <a:solidFill>
                  <a:schemeClr val="bg1"/>
                </a:solidFill>
                <a:latin typeface="+mj-lt"/>
              </a:rPr>
              <a:t>Share your</a:t>
            </a:r>
            <a:br>
              <a:rPr lang="en-US" sz="2000" b="1" dirty="0">
                <a:solidFill>
                  <a:schemeClr val="bg1"/>
                </a:solidFill>
                <a:latin typeface="+mj-lt"/>
              </a:rPr>
            </a:br>
            <a:r>
              <a:rPr lang="en-US" sz="2000" b="1" dirty="0">
                <a:solidFill>
                  <a:schemeClr val="bg1"/>
                </a:solidFill>
                <a:latin typeface="+mj-lt"/>
              </a:rPr>
              <a:t>assessment findings</a:t>
            </a:r>
          </a:p>
          <a:p>
            <a:pPr marL="342900" lvl="0" indent="-342900">
              <a:lnSpc>
                <a:spcPct val="100000"/>
              </a:lnSpc>
              <a:spcBef>
                <a:spcPts val="0"/>
              </a:spcBef>
              <a:spcAft>
                <a:spcPts val="600"/>
              </a:spcAft>
              <a:buClr>
                <a:schemeClr val="bg1"/>
              </a:buClr>
              <a:buSzPct val="80000"/>
              <a:buFont typeface="Wingdings" pitchFamily="2" charset="2"/>
              <a:buChar char="§"/>
            </a:pPr>
            <a:r>
              <a:rPr lang="en-US" sz="2000" dirty="0">
                <a:solidFill>
                  <a:schemeClr val="bg1"/>
                </a:solidFill>
                <a:latin typeface="+mj-lt"/>
              </a:rPr>
              <a:t>Who will be interested?</a:t>
            </a:r>
          </a:p>
          <a:p>
            <a:pPr marL="342900" lvl="0" indent="-342900">
              <a:lnSpc>
                <a:spcPct val="100000"/>
              </a:lnSpc>
              <a:spcBef>
                <a:spcPts val="0"/>
              </a:spcBef>
              <a:spcAft>
                <a:spcPts val="600"/>
              </a:spcAft>
              <a:buClr>
                <a:schemeClr val="bg1"/>
              </a:buClr>
              <a:buSzPct val="80000"/>
              <a:buFont typeface="Wingdings" pitchFamily="2" charset="2"/>
              <a:buChar char="§"/>
            </a:pPr>
            <a:r>
              <a:rPr lang="en-US" sz="2000" dirty="0">
                <a:solidFill>
                  <a:schemeClr val="bg1"/>
                </a:solidFill>
                <a:latin typeface="+mj-lt"/>
              </a:rPr>
              <a:t>What format</a:t>
            </a:r>
            <a:br>
              <a:rPr lang="en-US" sz="2000" dirty="0">
                <a:solidFill>
                  <a:schemeClr val="bg1"/>
                </a:solidFill>
                <a:latin typeface="+mj-lt"/>
              </a:rPr>
            </a:br>
            <a:r>
              <a:rPr lang="en-US" sz="2000" dirty="0">
                <a:solidFill>
                  <a:schemeClr val="bg1"/>
                </a:solidFill>
                <a:latin typeface="+mj-lt"/>
              </a:rPr>
              <a:t>works best?</a:t>
            </a:r>
          </a:p>
        </p:txBody>
      </p:sp>
      <p:pic>
        <p:nvPicPr>
          <p:cNvPr id="11" name="Graphic 18">
            <a:extLst>
              <a:ext uri="{FF2B5EF4-FFF2-40B4-BE49-F238E27FC236}">
                <a16:creationId xmlns:a16="http://schemas.microsoft.com/office/drawing/2014/main" id="{ABA1181D-132F-6E4C-A218-9B8D808E0A8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8844" y="2409976"/>
            <a:ext cx="1753792" cy="1753792"/>
          </a:xfrm>
          <a:prstGeom prst="rect">
            <a:avLst/>
          </a:prstGeom>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5125"/>
          </a:xfrm>
        </p:spPr>
        <p:txBody>
          <a:bodyPr/>
          <a:lstStyle/>
          <a:p>
            <a:fld id="{7CA6E40C-9A16-D04D-80C2-2BFD30A47BFB}" type="slidenum">
              <a:rPr lang="en-US" smtClean="0"/>
              <a:pPr/>
              <a:t>16</a:t>
            </a:fld>
            <a:endParaRPr lang="en-US" dirty="0"/>
          </a:p>
        </p:txBody>
      </p:sp>
    </p:spTree>
    <p:extLst>
      <p:ext uri="{BB962C8B-B14F-4D97-AF65-F5344CB8AC3E}">
        <p14:creationId xmlns:p14="http://schemas.microsoft.com/office/powerpoint/2010/main" val="292463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280800"/>
            <a:ext cx="5671744" cy="914400"/>
          </a:xfrm>
        </p:spPr>
        <p:txBody>
          <a:bodyPr>
            <a:no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Build Capacity to Prevent </a:t>
            </a:r>
            <a:b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b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Drug Misuse on Your Campus</a:t>
            </a:r>
            <a:endParaRPr lang="en-IN" sz="2800" dirty="0"/>
          </a:p>
        </p:txBody>
      </p:sp>
      <p:sp>
        <p:nvSpPr>
          <p:cNvPr id="3" name="Content Placeholder 2"/>
          <p:cNvSpPr>
            <a:spLocks noGrp="1"/>
          </p:cNvSpPr>
          <p:nvPr>
            <p:ph idx="1"/>
          </p:nvPr>
        </p:nvSpPr>
        <p:spPr>
          <a:xfrm>
            <a:off x="8643600" y="54000"/>
            <a:ext cx="2286000" cy="460800"/>
          </a:xfrm>
        </p:spPr>
        <p:txBody>
          <a:bodyPr anchor="ctr">
            <a:noAutofit/>
          </a:bodyPr>
          <a:lstStyle/>
          <a:p>
            <a:pPr marL="0" indent="0" algn="ctr">
              <a:lnSpc>
                <a:spcPts val="3200"/>
              </a:lnSpc>
              <a:spcBef>
                <a:spcPts val="0"/>
              </a:spcBef>
              <a:buNone/>
            </a:pPr>
            <a:r>
              <a:rPr lang="en-US" sz="2000" cap="all" spc="80" dirty="0">
                <a:solidFill>
                  <a:schemeClr val="bg1"/>
                </a:solidFill>
                <a:latin typeface="Times New Roman" panose="02020603050405020304" pitchFamily="18" charset="0"/>
                <a:cs typeface="Times New Roman" panose="02020603050405020304" pitchFamily="18" charset="0"/>
              </a:rPr>
              <a:t>CHAPTER 4</a:t>
            </a:r>
          </a:p>
        </p:txBody>
      </p:sp>
      <p:pic>
        <p:nvPicPr>
          <p:cNvPr id="15" name="Picture 14" descr="Overhead photo of 5 students sitting at a round table.">
            <a:extLst>
              <a:ext uri="{FF2B5EF4-FFF2-40B4-BE49-F238E27FC236}">
                <a16:creationId xmlns:a16="http://schemas.microsoft.com/office/drawing/2014/main" id="{8351E7CD-A99E-1048-845B-776A52C7AC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241" y="1067580"/>
            <a:ext cx="3820290" cy="4943904"/>
          </a:xfrm>
          <a:prstGeom prst="rect">
            <a:avLst/>
          </a:prstGeom>
          <a:effectLst>
            <a:outerShdw blurRad="304800" dist="38100" dir="2700000" algn="tl" rotWithShape="0">
              <a:prstClr val="black">
                <a:alpha val="40000"/>
              </a:prstClr>
            </a:outerShdw>
          </a:effectLst>
        </p:spPr>
      </p:pic>
      <p:sp>
        <p:nvSpPr>
          <p:cNvPr id="4" name="Content Placeholder 3"/>
          <p:cNvSpPr>
            <a:spLocks noGrp="1"/>
          </p:cNvSpPr>
          <p:nvPr>
            <p:ph sz="quarter" idx="13"/>
          </p:nvPr>
        </p:nvSpPr>
        <p:spPr>
          <a:xfrm>
            <a:off x="1947600" y="1915200"/>
            <a:ext cx="4543200" cy="1630800"/>
          </a:xfrm>
        </p:spPr>
        <p:txBody>
          <a:bodyPr>
            <a:noAutofit/>
          </a:bodyPr>
          <a:lstStyle/>
          <a:p>
            <a:pPr marL="0" indent="0">
              <a:lnSpc>
                <a:spcPct val="100000"/>
              </a:lnSpc>
              <a:spcBef>
                <a:spcPts val="0"/>
              </a:spcBef>
              <a:buNone/>
            </a:pPr>
            <a:r>
              <a:rPr lang="en-US" sz="2000" b="1" dirty="0">
                <a:solidFill>
                  <a:srgbClr val="003F59"/>
                </a:solidFill>
                <a:latin typeface="+mj-lt"/>
              </a:rPr>
              <a:t>Having the capacity</a:t>
            </a:r>
            <a:br>
              <a:rPr lang="en-US" sz="2000" b="1" dirty="0">
                <a:solidFill>
                  <a:srgbClr val="003F59"/>
                </a:solidFill>
                <a:latin typeface="+mj-lt"/>
              </a:rPr>
            </a:br>
            <a:r>
              <a:rPr lang="en-US" sz="2000" dirty="0">
                <a:latin typeface="+mj-lt"/>
              </a:rPr>
              <a:t>(both resources AND readiness)</a:t>
            </a:r>
            <a:br>
              <a:rPr lang="en-US" sz="2000" dirty="0">
                <a:latin typeface="+mj-lt"/>
              </a:rPr>
            </a:br>
            <a:r>
              <a:rPr lang="en-US" sz="2000" dirty="0">
                <a:latin typeface="+mj-lt"/>
              </a:rPr>
              <a:t>for prevention efforts</a:t>
            </a:r>
            <a:br>
              <a:rPr lang="en-US" sz="2000" dirty="0">
                <a:latin typeface="+mj-lt"/>
              </a:rPr>
            </a:br>
            <a:r>
              <a:rPr lang="en-US" sz="2000" dirty="0">
                <a:latin typeface="+mj-lt"/>
              </a:rPr>
              <a:t>is essential for success.</a:t>
            </a:r>
          </a:p>
        </p:txBody>
      </p:sp>
      <p:sp>
        <p:nvSpPr>
          <p:cNvPr id="7" name="Content Placeholder 6"/>
          <p:cNvSpPr>
            <a:spLocks noGrp="1"/>
          </p:cNvSpPr>
          <p:nvPr>
            <p:ph sz="quarter" idx="14"/>
          </p:nvPr>
        </p:nvSpPr>
        <p:spPr>
          <a:xfrm>
            <a:off x="489600" y="3985200"/>
            <a:ext cx="1810800" cy="1677600"/>
          </a:xfrm>
          <a:solidFill>
            <a:srgbClr val="003F59"/>
          </a:solidFill>
          <a:ln w="82550">
            <a:solidFill>
              <a:srgbClr val="76919C"/>
            </a:solidFill>
            <a:miter lim="800000"/>
          </a:ln>
        </p:spPr>
        <p:txBody>
          <a:bodyPr anchor="ctr" anchorCtr="0"/>
          <a:lstStyle/>
          <a:p>
            <a:pPr marL="0" indent="0" algn="ctr">
              <a:buNone/>
            </a:pPr>
            <a:r>
              <a:rPr lang="en-US" sz="2300" b="1" spc="80" dirty="0">
                <a:solidFill>
                  <a:schemeClr val="bg1"/>
                </a:solidFill>
                <a:latin typeface="+mj-lt"/>
              </a:rPr>
              <a:t>CAPACITY</a:t>
            </a:r>
            <a:endParaRPr lang="en-US" sz="2300" spc="80" dirty="0">
              <a:solidFill>
                <a:schemeClr val="bg1"/>
              </a:solidFill>
              <a:latin typeface="+mj-lt"/>
            </a:endParaRPr>
          </a:p>
        </p:txBody>
      </p:sp>
      <p:sp>
        <p:nvSpPr>
          <p:cNvPr id="8" name="Content Placeholder 7"/>
          <p:cNvSpPr>
            <a:spLocks noGrp="1"/>
          </p:cNvSpPr>
          <p:nvPr>
            <p:ph sz="quarter" idx="15"/>
          </p:nvPr>
        </p:nvSpPr>
        <p:spPr>
          <a:xfrm>
            <a:off x="2545200" y="4215750"/>
            <a:ext cx="943200" cy="1476000"/>
          </a:xfrm>
        </p:spPr>
        <p:txBody>
          <a:bodyPr>
            <a:normAutofit/>
          </a:bodyPr>
          <a:lstStyle/>
          <a:p>
            <a:pPr marL="0" indent="0">
              <a:buNone/>
            </a:pPr>
            <a:r>
              <a:rPr lang="en-US" sz="9000" b="1" dirty="0">
                <a:solidFill>
                  <a:schemeClr val="bg1">
                    <a:lumMod val="50000"/>
                  </a:schemeClr>
                </a:solidFill>
                <a:latin typeface="Arial" panose="020B0604020202020204" pitchFamily="34" charset="0"/>
                <a:cs typeface="Arial" panose="020B0604020202020204" pitchFamily="34" charset="0"/>
              </a:rPr>
              <a:t>=</a:t>
            </a:r>
          </a:p>
        </p:txBody>
      </p:sp>
      <p:sp>
        <p:nvSpPr>
          <p:cNvPr id="13" name="Oval 12">
            <a:extLst>
              <a:ext uri="{C183D7F6-B498-43B3-948B-1728B52AA6E4}">
                <adec:decorative xmlns:adec="http://schemas.microsoft.com/office/drawing/2017/decorative" val="1"/>
              </a:ext>
            </a:extLst>
          </p:cNvPr>
          <p:cNvSpPr/>
          <p:nvPr/>
        </p:nvSpPr>
        <p:spPr>
          <a:xfrm>
            <a:off x="3488400" y="3916800"/>
            <a:ext cx="1810800" cy="1810800"/>
          </a:xfrm>
          <a:prstGeom prst="ellipse">
            <a:avLst/>
          </a:prstGeom>
          <a:solidFill>
            <a:srgbClr val="285780"/>
          </a:solidFill>
          <a:ln w="82550">
            <a:solidFill>
              <a:srgbClr val="A7B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Content Placeholder 8"/>
          <p:cNvSpPr>
            <a:spLocks noGrp="1"/>
          </p:cNvSpPr>
          <p:nvPr>
            <p:ph sz="quarter" idx="16"/>
          </p:nvPr>
        </p:nvSpPr>
        <p:spPr>
          <a:xfrm>
            <a:off x="3477516" y="4374000"/>
            <a:ext cx="1810800" cy="816075"/>
          </a:xfrm>
          <a:noFill/>
        </p:spPr>
        <p:txBody>
          <a:bodyPr anchor="ctr">
            <a:noAutofit/>
          </a:bodyPr>
          <a:lstStyle/>
          <a:p>
            <a:pPr marL="0" indent="0" algn="ctr">
              <a:buNone/>
            </a:pPr>
            <a:r>
              <a:rPr lang="en-US" sz="2300" b="1" spc="80" dirty="0">
                <a:solidFill>
                  <a:schemeClr val="bg1"/>
                </a:solidFill>
                <a:latin typeface="+mj-lt"/>
              </a:rPr>
              <a:t>RESOURCES</a:t>
            </a:r>
          </a:p>
        </p:txBody>
      </p:sp>
      <p:sp>
        <p:nvSpPr>
          <p:cNvPr id="10" name="Content Placeholder 9"/>
          <p:cNvSpPr>
            <a:spLocks noGrp="1"/>
          </p:cNvSpPr>
          <p:nvPr>
            <p:ph sz="quarter" idx="17"/>
          </p:nvPr>
        </p:nvSpPr>
        <p:spPr>
          <a:xfrm>
            <a:off x="5493600" y="4215750"/>
            <a:ext cx="917400" cy="1476000"/>
          </a:xfrm>
        </p:spPr>
        <p:txBody>
          <a:bodyPr>
            <a:normAutofit/>
          </a:bodyPr>
          <a:lstStyle/>
          <a:p>
            <a:pPr marL="0" indent="0">
              <a:buNone/>
            </a:pPr>
            <a:r>
              <a:rPr lang="en-US" sz="9000" b="1" dirty="0">
                <a:solidFill>
                  <a:schemeClr val="bg1">
                    <a:lumMod val="50000"/>
                  </a:schemeClr>
                </a:solidFill>
                <a:latin typeface="Arial" panose="020B0604020202020204" pitchFamily="34" charset="0"/>
                <a:cs typeface="Arial" panose="020B0604020202020204" pitchFamily="34" charset="0"/>
              </a:rPr>
              <a:t>+</a:t>
            </a:r>
          </a:p>
        </p:txBody>
      </p:sp>
      <p:sp>
        <p:nvSpPr>
          <p:cNvPr id="14" name="Oval 13">
            <a:extLst>
              <a:ext uri="{C183D7F6-B498-43B3-948B-1728B52AA6E4}">
                <adec:decorative xmlns:adec="http://schemas.microsoft.com/office/drawing/2017/decorative" val="1"/>
              </a:ext>
            </a:extLst>
          </p:cNvPr>
          <p:cNvSpPr/>
          <p:nvPr/>
        </p:nvSpPr>
        <p:spPr>
          <a:xfrm>
            <a:off x="6487200" y="3916800"/>
            <a:ext cx="1810800" cy="1810800"/>
          </a:xfrm>
          <a:prstGeom prst="ellipse">
            <a:avLst/>
          </a:prstGeom>
          <a:solidFill>
            <a:srgbClr val="4B3857"/>
          </a:solidFill>
          <a:ln w="82550">
            <a:solidFill>
              <a:srgbClr val="A39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00" dirty="0"/>
          </a:p>
        </p:txBody>
      </p:sp>
      <p:sp>
        <p:nvSpPr>
          <p:cNvPr id="11" name="Content Placeholder 10"/>
          <p:cNvSpPr>
            <a:spLocks noGrp="1"/>
          </p:cNvSpPr>
          <p:nvPr>
            <p:ph sz="quarter" idx="18"/>
          </p:nvPr>
        </p:nvSpPr>
        <p:spPr>
          <a:xfrm>
            <a:off x="6609300" y="4582800"/>
            <a:ext cx="1612500" cy="446400"/>
          </a:xfrm>
        </p:spPr>
        <p:txBody>
          <a:bodyPr anchor="ctr">
            <a:normAutofit/>
          </a:bodyPr>
          <a:lstStyle/>
          <a:p>
            <a:pPr marL="0" indent="0" algn="ctr">
              <a:buNone/>
            </a:pPr>
            <a:r>
              <a:rPr lang="en-US" sz="2300" b="1" spc="80" dirty="0">
                <a:solidFill>
                  <a:schemeClr val="bg1"/>
                </a:solidFill>
                <a:latin typeface="+mj-lt"/>
              </a:rPr>
              <a:t>READINESS</a:t>
            </a:r>
          </a:p>
        </p:txBody>
      </p:sp>
      <p:sp>
        <p:nvSpPr>
          <p:cNvPr id="5" name="Footer Placeholder 4"/>
          <p:cNvSpPr>
            <a:spLocks noGrp="1"/>
          </p:cNvSpPr>
          <p:nvPr>
            <p:ph type="ftr" sz="quarter" idx="11"/>
          </p:nvPr>
        </p:nvSpPr>
        <p:spPr/>
        <p:txBody>
          <a:bodyPr/>
          <a:lstStyle/>
          <a:p>
            <a:r>
              <a:rPr lang="en-IN" spc="80" dirty="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5125"/>
          </a:xfrm>
        </p:spPr>
        <p:txBody>
          <a:bodyPr/>
          <a:lstStyle/>
          <a:p>
            <a:fld id="{7CA6E40C-9A16-D04D-80C2-2BFD30A47BFB}" type="slidenum">
              <a:rPr lang="en-US" smtClean="0"/>
              <a:pPr/>
              <a:t>17</a:t>
            </a:fld>
            <a:endParaRPr lang="en-US" dirty="0"/>
          </a:p>
        </p:txBody>
      </p:sp>
    </p:spTree>
    <p:extLst>
      <p:ext uri="{BB962C8B-B14F-4D97-AF65-F5344CB8AC3E}">
        <p14:creationId xmlns:p14="http://schemas.microsoft.com/office/powerpoint/2010/main" val="231012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518400"/>
            <a:ext cx="6393600" cy="504000"/>
          </a:xfrm>
        </p:spPr>
        <p:txBody>
          <a:bodyPr>
            <a:norm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Chapter 4 includes tips for…</a:t>
            </a:r>
            <a:endParaRPr lang="en-IN" sz="2800" dirty="0"/>
          </a:p>
        </p:txBody>
      </p:sp>
      <p:sp>
        <p:nvSpPr>
          <p:cNvPr id="3" name="Content Placeholder 2"/>
          <p:cNvSpPr>
            <a:spLocks noGrp="1"/>
          </p:cNvSpPr>
          <p:nvPr>
            <p:ph idx="1"/>
          </p:nvPr>
        </p:nvSpPr>
        <p:spPr>
          <a:xfrm>
            <a:off x="702000" y="2818800"/>
            <a:ext cx="3571200" cy="3643200"/>
          </a:xfrm>
          <a:solidFill>
            <a:srgbClr val="285780"/>
          </a:solidFill>
        </p:spPr>
        <p:txBody>
          <a:bodyPr lIns="270000" tIns="900000" anchor="ctr">
            <a:normAutofit/>
          </a:bodyPr>
          <a:lstStyle/>
          <a:p>
            <a:pPr marL="0" indent="0">
              <a:lnSpc>
                <a:spcPct val="100000"/>
              </a:lnSpc>
              <a:spcBef>
                <a:spcPts val="0"/>
              </a:spcBef>
              <a:spcAft>
                <a:spcPts val="600"/>
              </a:spcAft>
              <a:buNone/>
            </a:pPr>
            <a:r>
              <a:rPr lang="en-US" sz="3000" b="1" dirty="0">
                <a:solidFill>
                  <a:schemeClr val="bg1"/>
                </a:solidFill>
                <a:latin typeface="+mj-lt"/>
              </a:rPr>
              <a:t>STEP 1:</a:t>
            </a:r>
            <a:br>
              <a:rPr lang="en-US" b="1" dirty="0">
                <a:solidFill>
                  <a:schemeClr val="bg1"/>
                </a:solidFill>
                <a:latin typeface="+mj-lt"/>
              </a:rPr>
            </a:br>
            <a:r>
              <a:rPr lang="en-US" sz="2000" b="1" dirty="0">
                <a:solidFill>
                  <a:schemeClr val="bg1"/>
                </a:solidFill>
                <a:latin typeface="+mj-lt"/>
              </a:rPr>
              <a:t>Engage diverse</a:t>
            </a:r>
            <a:br>
              <a:rPr lang="en-US" sz="2000" b="1" dirty="0">
                <a:solidFill>
                  <a:schemeClr val="bg1"/>
                </a:solidFill>
                <a:latin typeface="+mj-lt"/>
              </a:rPr>
            </a:br>
            <a:r>
              <a:rPr lang="en-US" sz="2000" b="1" dirty="0">
                <a:solidFill>
                  <a:schemeClr val="bg1"/>
                </a:solidFill>
                <a:latin typeface="+mj-lt"/>
              </a:rPr>
              <a:t>community stakeholders</a:t>
            </a:r>
          </a:p>
          <a:p>
            <a:pPr marL="342900" lvl="0" indent="-342900">
              <a:lnSpc>
                <a:spcPct val="100000"/>
              </a:lnSpc>
              <a:spcBef>
                <a:spcPts val="0"/>
              </a:spcBef>
              <a:spcAft>
                <a:spcPts val="600"/>
              </a:spcAft>
              <a:buClr>
                <a:schemeClr val="bg1"/>
              </a:buClr>
              <a:buSzPct val="80000"/>
              <a:buFont typeface="Wingdings" pitchFamily="2" charset="2"/>
              <a:buChar char="§"/>
            </a:pPr>
            <a:r>
              <a:rPr lang="en-US" sz="2000" dirty="0">
                <a:solidFill>
                  <a:schemeClr val="bg1"/>
                </a:solidFill>
                <a:latin typeface="+mj-lt"/>
              </a:rPr>
              <a:t>Which groups of people do you need to connect with to ensure your prevention program will be successful?</a:t>
            </a:r>
            <a:endParaRPr lang="en-US" sz="2400" dirty="0">
              <a:solidFill>
                <a:schemeClr val="bg1"/>
              </a:solidFill>
              <a:latin typeface="+mj-lt"/>
            </a:endParaRPr>
          </a:p>
        </p:txBody>
      </p:sp>
      <p:sp>
        <p:nvSpPr>
          <p:cNvPr id="4" name="Content Placeholder 3"/>
          <p:cNvSpPr>
            <a:spLocks noGrp="1"/>
          </p:cNvSpPr>
          <p:nvPr>
            <p:ph sz="quarter" idx="13"/>
          </p:nvPr>
        </p:nvSpPr>
        <p:spPr>
          <a:xfrm>
            <a:off x="4273200" y="2181600"/>
            <a:ext cx="3571200" cy="4280400"/>
          </a:xfrm>
          <a:solidFill>
            <a:srgbClr val="003F59"/>
          </a:solidFill>
        </p:spPr>
        <p:txBody>
          <a:bodyPr lIns="270000" tIns="900000" anchor="ctr">
            <a:normAutofit/>
          </a:bodyPr>
          <a:lstStyle/>
          <a:p>
            <a:pPr marL="0" indent="0">
              <a:lnSpc>
                <a:spcPct val="100000"/>
              </a:lnSpc>
              <a:spcBef>
                <a:spcPts val="0"/>
              </a:spcBef>
              <a:spcAft>
                <a:spcPts val="600"/>
              </a:spcAft>
              <a:buNone/>
            </a:pPr>
            <a:r>
              <a:rPr lang="en-US" sz="3000" b="1" dirty="0">
                <a:solidFill>
                  <a:schemeClr val="bg1"/>
                </a:solidFill>
                <a:latin typeface="+mj-lt"/>
              </a:rPr>
              <a:t>STEP 2:</a:t>
            </a:r>
            <a:br>
              <a:rPr lang="en-US" b="1" dirty="0">
                <a:solidFill>
                  <a:schemeClr val="bg1"/>
                </a:solidFill>
                <a:latin typeface="+mj-lt"/>
              </a:rPr>
            </a:br>
            <a:r>
              <a:rPr lang="en-US" sz="2000" b="1" dirty="0">
                <a:solidFill>
                  <a:schemeClr val="bg1"/>
                </a:solidFill>
                <a:latin typeface="+mj-lt"/>
              </a:rPr>
              <a:t>Develop and strengthen a prevention team</a:t>
            </a:r>
          </a:p>
          <a:p>
            <a:pPr marL="342900" lvl="0" indent="-342900">
              <a:lnSpc>
                <a:spcPct val="100000"/>
              </a:lnSpc>
              <a:spcBef>
                <a:spcPts val="0"/>
              </a:spcBef>
              <a:spcAft>
                <a:spcPts val="600"/>
              </a:spcAft>
              <a:buClr>
                <a:schemeClr val="bg1"/>
              </a:buClr>
              <a:buSzPct val="80000"/>
              <a:buFont typeface="Wingdings" pitchFamily="2" charset="2"/>
              <a:buChar char="§"/>
            </a:pPr>
            <a:r>
              <a:rPr lang="en-US" sz="2000" dirty="0">
                <a:solidFill>
                  <a:schemeClr val="bg1"/>
                </a:solidFill>
                <a:latin typeface="+mj-lt"/>
              </a:rPr>
              <a:t>Be strategic about why you want to bring each new partner on board</a:t>
            </a:r>
          </a:p>
        </p:txBody>
      </p:sp>
      <p:sp>
        <p:nvSpPr>
          <p:cNvPr id="7" name="Content Placeholder 6"/>
          <p:cNvSpPr>
            <a:spLocks noGrp="1"/>
          </p:cNvSpPr>
          <p:nvPr>
            <p:ph sz="quarter" idx="14"/>
          </p:nvPr>
        </p:nvSpPr>
        <p:spPr>
          <a:xfrm>
            <a:off x="7844400" y="1706400"/>
            <a:ext cx="3571200" cy="4755600"/>
          </a:xfrm>
          <a:solidFill>
            <a:srgbClr val="4B3857"/>
          </a:solidFill>
        </p:spPr>
        <p:txBody>
          <a:bodyPr lIns="270000" tIns="900000" anchor="ctr">
            <a:normAutofit/>
          </a:bodyPr>
          <a:lstStyle/>
          <a:p>
            <a:pPr marL="0" lvl="0" indent="0">
              <a:lnSpc>
                <a:spcPct val="100000"/>
              </a:lnSpc>
              <a:spcBef>
                <a:spcPts val="0"/>
              </a:spcBef>
              <a:spcAft>
                <a:spcPts val="600"/>
              </a:spcAft>
              <a:buNone/>
            </a:pPr>
            <a:r>
              <a:rPr lang="en-US" sz="3000" b="1" dirty="0">
                <a:solidFill>
                  <a:schemeClr val="bg1"/>
                </a:solidFill>
                <a:latin typeface="+mj-lt"/>
              </a:rPr>
              <a:t>STEP 3:</a:t>
            </a:r>
            <a:br>
              <a:rPr lang="en-US" b="1" dirty="0">
                <a:solidFill>
                  <a:schemeClr val="bg1"/>
                </a:solidFill>
                <a:latin typeface="+mj-lt"/>
              </a:rPr>
            </a:br>
            <a:r>
              <a:rPr lang="en-US" sz="2000" b="1" dirty="0">
                <a:solidFill>
                  <a:schemeClr val="bg1"/>
                </a:solidFill>
                <a:latin typeface="+mj-lt"/>
              </a:rPr>
              <a:t>Raise community</a:t>
            </a:r>
            <a:br>
              <a:rPr lang="en-US" sz="2000" b="1" dirty="0">
                <a:solidFill>
                  <a:schemeClr val="bg1"/>
                </a:solidFill>
                <a:latin typeface="+mj-lt"/>
              </a:rPr>
            </a:br>
            <a:r>
              <a:rPr lang="en-US" sz="2000" b="1" dirty="0">
                <a:solidFill>
                  <a:schemeClr val="bg1"/>
                </a:solidFill>
                <a:latin typeface="+mj-lt"/>
              </a:rPr>
              <a:t>awareness of the issue</a:t>
            </a:r>
          </a:p>
          <a:p>
            <a:pPr marL="342900" lvl="0" indent="-342900">
              <a:lnSpc>
                <a:spcPct val="100000"/>
              </a:lnSpc>
              <a:spcBef>
                <a:spcPts val="0"/>
              </a:spcBef>
              <a:buClr>
                <a:schemeClr val="bg1"/>
              </a:buClr>
              <a:buSzPct val="80000"/>
              <a:buFont typeface="Wingdings" pitchFamily="2" charset="2"/>
              <a:buChar char="§"/>
            </a:pPr>
            <a:r>
              <a:rPr lang="en-US" sz="2000" dirty="0">
                <a:solidFill>
                  <a:schemeClr val="bg1"/>
                </a:solidFill>
                <a:latin typeface="+mj-lt"/>
              </a:rPr>
              <a:t>Helps to garner valuable resources and increase campus readiness</a:t>
            </a:r>
          </a:p>
        </p:txBody>
      </p:sp>
      <p:pic>
        <p:nvPicPr>
          <p:cNvPr id="14" name="Graphic 5">
            <a:extLst>
              <a:ext uri="{FF2B5EF4-FFF2-40B4-BE49-F238E27FC236}">
                <a16:creationId xmlns:a16="http://schemas.microsoft.com/office/drawing/2014/main" id="{AA78F45A-45BA-EA4E-BF4F-062CA82542D6}"/>
              </a:ext>
              <a:ext uri="{C183D7F6-B498-43B3-948B-1728B52AA6E4}">
                <adec:decorative xmlns:adec="http://schemas.microsoft.com/office/drawing/2017/decorative" val="1"/>
              </a:ext>
            </a:extLst>
          </p:cNvPr>
          <p:cNvPicPr>
            <a:picLocks noChangeAspect="1"/>
          </p:cNvPicPr>
          <p:nvPr/>
        </p:nvPicPr>
        <p:blipFill>
          <a:blip r:embed="rId3">
            <a:alphaModFix amt="40000"/>
            <a:extLst>
              <a:ext uri="{96DAC541-7B7A-43D3-8B79-37D633B846F1}">
                <asvg:svgBlip xmlns:asvg="http://schemas.microsoft.com/office/drawing/2016/SVG/main" r:embed="rId4"/>
              </a:ext>
            </a:extLst>
          </a:blip>
          <a:stretch>
            <a:fillRect/>
          </a:stretch>
        </p:blipFill>
        <p:spPr>
          <a:xfrm>
            <a:off x="2016750" y="2989653"/>
            <a:ext cx="827610" cy="827610"/>
          </a:xfrm>
          <a:prstGeom prst="rect">
            <a:avLst/>
          </a:prstGeom>
        </p:spPr>
      </p:pic>
      <p:pic>
        <p:nvPicPr>
          <p:cNvPr id="15" name="Graphic 14">
            <a:extLst>
              <a:ext uri="{FF2B5EF4-FFF2-40B4-BE49-F238E27FC236}">
                <a16:creationId xmlns:a16="http://schemas.microsoft.com/office/drawing/2014/main" id="{8F5A2AB2-DB77-C144-B76E-913B4231DD32}"/>
              </a:ext>
              <a:ext uri="{C183D7F6-B498-43B3-948B-1728B52AA6E4}">
                <adec:decorative xmlns:adec="http://schemas.microsoft.com/office/drawing/2017/decorative" val="1"/>
              </a:ext>
            </a:extLst>
          </p:cNvPr>
          <p:cNvPicPr>
            <a:picLocks noChangeAspect="1"/>
          </p:cNvPicPr>
          <p:nvPr/>
        </p:nvPicPr>
        <p:blipFill>
          <a:blip r:embed="rId5">
            <a:alphaModFix amt="40000"/>
            <a:extLst>
              <a:ext uri="{96DAC541-7B7A-43D3-8B79-37D633B846F1}">
                <asvg:svgBlip xmlns:asvg="http://schemas.microsoft.com/office/drawing/2016/SVG/main" r:embed="rId6"/>
              </a:ext>
            </a:extLst>
          </a:blip>
          <a:stretch>
            <a:fillRect/>
          </a:stretch>
        </p:blipFill>
        <p:spPr>
          <a:xfrm>
            <a:off x="5494967" y="2427462"/>
            <a:ext cx="1202066" cy="1202066"/>
          </a:xfrm>
          <a:prstGeom prst="rect">
            <a:avLst/>
          </a:prstGeom>
        </p:spPr>
      </p:pic>
      <p:pic>
        <p:nvPicPr>
          <p:cNvPr id="16" name="Graphic 20">
            <a:extLst>
              <a:ext uri="{FF2B5EF4-FFF2-40B4-BE49-F238E27FC236}">
                <a16:creationId xmlns:a16="http://schemas.microsoft.com/office/drawing/2014/main" id="{53C4361F-CFAB-1F45-A5A1-4B9614F6C421}"/>
              </a:ext>
              <a:ext uri="{C183D7F6-B498-43B3-948B-1728B52AA6E4}">
                <adec:decorative xmlns:adec="http://schemas.microsoft.com/office/drawing/2017/decorative" val="1"/>
              </a:ext>
            </a:extLst>
          </p:cNvPr>
          <p:cNvPicPr>
            <a:picLocks noChangeAspect="1"/>
          </p:cNvPicPr>
          <p:nvPr/>
        </p:nvPicPr>
        <p:blipFill>
          <a:blip r:embed="rId7">
            <a:alphaModFix amt="40000"/>
            <a:extLst>
              <a:ext uri="{96DAC541-7B7A-43D3-8B79-37D633B846F1}">
                <asvg:svgBlip xmlns:asvg="http://schemas.microsoft.com/office/drawing/2016/SVG/main" r:embed="rId8"/>
              </a:ext>
            </a:extLst>
          </a:blip>
          <a:stretch>
            <a:fillRect/>
          </a:stretch>
        </p:blipFill>
        <p:spPr>
          <a:xfrm>
            <a:off x="8714960" y="1880026"/>
            <a:ext cx="1728750" cy="1728750"/>
          </a:xfrm>
          <a:prstGeom prst="rect">
            <a:avLst/>
          </a:prstGeom>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pPr/>
              <a:t>18</a:t>
            </a:fld>
            <a:endParaRPr lang="en-US" dirty="0"/>
          </a:p>
        </p:txBody>
      </p:sp>
    </p:spTree>
    <p:extLst>
      <p:ext uri="{BB962C8B-B14F-4D97-AF65-F5344CB8AC3E}">
        <p14:creationId xmlns:p14="http://schemas.microsoft.com/office/powerpoint/2010/main" val="48334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280800"/>
            <a:ext cx="6393600" cy="914400"/>
          </a:xfrm>
        </p:spPr>
        <p:txBody>
          <a:bodyPr>
            <a:no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Plan a Successful Drug Misuse Prevention Program on Your Campus</a:t>
            </a:r>
            <a:endParaRPr lang="en-IN" sz="2800" dirty="0"/>
          </a:p>
        </p:txBody>
      </p:sp>
      <p:sp>
        <p:nvSpPr>
          <p:cNvPr id="3" name="Content Placeholder 2"/>
          <p:cNvSpPr>
            <a:spLocks noGrp="1"/>
          </p:cNvSpPr>
          <p:nvPr>
            <p:ph idx="1"/>
          </p:nvPr>
        </p:nvSpPr>
        <p:spPr>
          <a:xfrm>
            <a:off x="8643600" y="54000"/>
            <a:ext cx="2286000" cy="460800"/>
          </a:xfrm>
        </p:spPr>
        <p:txBody>
          <a:bodyPr anchor="ctr" anchorCtr="0">
            <a:spAutoFit/>
          </a:bodyPr>
          <a:lstStyle/>
          <a:p>
            <a:pPr marL="0" indent="0" algn="ctr">
              <a:lnSpc>
                <a:spcPts val="3200"/>
              </a:lnSpc>
              <a:spcBef>
                <a:spcPts val="0"/>
              </a:spcBef>
              <a:buNone/>
            </a:pPr>
            <a:r>
              <a:rPr lang="en-US" sz="2000" cap="all" spc="80" dirty="0">
                <a:solidFill>
                  <a:schemeClr val="bg1"/>
                </a:solidFill>
                <a:latin typeface="Times New Roman" panose="02020603050405020304" pitchFamily="18" charset="0"/>
                <a:cs typeface="Times New Roman" panose="02020603050405020304" pitchFamily="18" charset="0"/>
              </a:rPr>
              <a:t>CHAPTER 5</a:t>
            </a:r>
          </a:p>
        </p:txBody>
      </p:sp>
      <p:pic>
        <p:nvPicPr>
          <p:cNvPr id="8" name="Picture 7">
            <a:extLst>
              <a:ext uri="{FF2B5EF4-FFF2-40B4-BE49-F238E27FC236}">
                <a16:creationId xmlns:a16="http://schemas.microsoft.com/office/drawing/2014/main" id="{5D9E004A-EDAE-5F4A-B716-7D2A2D207557}"/>
              </a:ext>
              <a:ext uri="{C183D7F6-B498-43B3-948B-1728B52AA6E4}">
                <adec:decorative xmlns:adec="http://schemas.microsoft.com/office/drawing/2017/decorative" val="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2909"/>
          <a:stretch/>
        </p:blipFill>
        <p:spPr>
          <a:xfrm>
            <a:off x="0" y="1349828"/>
            <a:ext cx="8477670" cy="5508171"/>
          </a:xfrm>
          <a:prstGeom prst="rect">
            <a:avLst/>
          </a:prstGeom>
        </p:spPr>
      </p:pic>
      <p:sp>
        <p:nvSpPr>
          <p:cNvPr id="4" name="Content Placeholder 3"/>
          <p:cNvSpPr>
            <a:spLocks noGrp="1"/>
          </p:cNvSpPr>
          <p:nvPr>
            <p:ph sz="quarter" idx="13"/>
          </p:nvPr>
        </p:nvSpPr>
        <p:spPr>
          <a:xfrm>
            <a:off x="2761200" y="2494800"/>
            <a:ext cx="3819600" cy="3402000"/>
          </a:xfrm>
        </p:spPr>
        <p:txBody>
          <a:bodyPr>
            <a:normAutofit/>
          </a:bodyPr>
          <a:lstStyle/>
          <a:p>
            <a:pPr marL="0" indent="0">
              <a:lnSpc>
                <a:spcPct val="100000"/>
              </a:lnSpc>
              <a:spcBef>
                <a:spcPts val="0"/>
              </a:spcBef>
              <a:spcAft>
                <a:spcPts val="1200"/>
              </a:spcAft>
              <a:buNone/>
            </a:pPr>
            <a:r>
              <a:rPr lang="en-US" sz="2000" b="1" dirty="0">
                <a:solidFill>
                  <a:srgbClr val="003F59"/>
                </a:solidFill>
                <a:latin typeface="+mj-lt"/>
              </a:rPr>
              <a:t>Caution! </a:t>
            </a:r>
            <a:r>
              <a:rPr lang="en-US" sz="2000" dirty="0">
                <a:latin typeface="+mj-lt"/>
              </a:rPr>
              <a:t>Think twice about the rotating cast of motivational speakers, online prevention programs, and in-person workshops on college campuses.</a:t>
            </a:r>
          </a:p>
          <a:p>
            <a:pPr marL="0" indent="0">
              <a:lnSpc>
                <a:spcPct val="100000"/>
              </a:lnSpc>
              <a:spcBef>
                <a:spcPts val="0"/>
              </a:spcBef>
              <a:buNone/>
            </a:pPr>
            <a:r>
              <a:rPr lang="en-US" sz="2000" b="1" dirty="0">
                <a:solidFill>
                  <a:srgbClr val="003F59"/>
                </a:solidFill>
                <a:latin typeface="+mj-lt"/>
              </a:rPr>
              <a:t>Craft a prevention plan </a:t>
            </a:r>
            <a:r>
              <a:rPr lang="en-US" sz="2000" dirty="0">
                <a:latin typeface="+mj-lt"/>
              </a:rPr>
              <a:t>that</a:t>
            </a:r>
            <a:br>
              <a:rPr lang="en-US" sz="2000" dirty="0">
                <a:latin typeface="+mj-lt"/>
              </a:rPr>
            </a:br>
            <a:r>
              <a:rPr lang="en-US" sz="2000" dirty="0">
                <a:latin typeface="+mj-lt"/>
              </a:rPr>
              <a:t>is uniquely tailored to your campus’s needs.</a:t>
            </a:r>
          </a:p>
        </p:txBody>
      </p:sp>
      <p:pic>
        <p:nvPicPr>
          <p:cNvPr id="7" name="Picture 6" descr="Students placing post-it notes on a see thru glass wall.">
            <a:extLst>
              <a:ext uri="{FF2B5EF4-FFF2-40B4-BE49-F238E27FC236}">
                <a16:creationId xmlns:a16="http://schemas.microsoft.com/office/drawing/2014/main" id="{85E77BC9-4B4F-D346-A8CD-56F82443FA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7241" y="1074538"/>
            <a:ext cx="3820290" cy="4943905"/>
          </a:xfrm>
          <a:prstGeom prst="rect">
            <a:avLst/>
          </a:prstGeom>
          <a:effectLst>
            <a:outerShdw blurRad="304800" dist="38100" dir="2700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pPr/>
              <a:t>19</a:t>
            </a:fld>
            <a:endParaRPr lang="en-US" dirty="0"/>
          </a:p>
        </p:txBody>
      </p:sp>
    </p:spTree>
    <p:extLst>
      <p:ext uri="{BB962C8B-B14F-4D97-AF65-F5344CB8AC3E}">
        <p14:creationId xmlns:p14="http://schemas.microsoft.com/office/powerpoint/2010/main" val="4168385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768" y="376528"/>
            <a:ext cx="3031400" cy="773174"/>
          </a:xfrm>
        </p:spPr>
        <p:txBody>
          <a:bodyPr>
            <a:normAutofit/>
          </a:bodyPr>
          <a:lstStyle/>
          <a:p>
            <a:pPr lvl="0">
              <a:lnSpc>
                <a:spcPts val="3200"/>
              </a:lnSpc>
              <a:spcBef>
                <a:spcPts val="0"/>
              </a:spcBef>
            </a:pPr>
            <a:r>
              <a:rPr lang="en-US" alt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Introductions</a:t>
            </a:r>
            <a:endParaRPr lang="en-IN"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5182" y="2032910"/>
            <a:ext cx="2603218" cy="1731414"/>
          </a:xfrm>
          <a:prstGeom prst="rect">
            <a:avLst/>
          </a:prstGeom>
        </p:spPr>
      </p:pic>
      <p:sp>
        <p:nvSpPr>
          <p:cNvPr id="3" name="Content Placeholder 2"/>
          <p:cNvSpPr>
            <a:spLocks noGrp="1"/>
          </p:cNvSpPr>
          <p:nvPr>
            <p:ph idx="1"/>
          </p:nvPr>
        </p:nvSpPr>
        <p:spPr>
          <a:xfrm>
            <a:off x="792000" y="3765600"/>
            <a:ext cx="2606400" cy="2059200"/>
          </a:xfrm>
          <a:solidFill>
            <a:srgbClr val="C8D1D2"/>
          </a:solidFill>
        </p:spPr>
        <p:txBody>
          <a:bodyPr tIns="91440" anchor="t" anchorCtr="0"/>
          <a:lstStyle/>
          <a:p>
            <a:pPr marL="0" lvl="0" indent="0" algn="ctr">
              <a:lnSpc>
                <a:spcPct val="100000"/>
              </a:lnSpc>
              <a:spcBef>
                <a:spcPts val="3600"/>
              </a:spcBef>
              <a:buNone/>
            </a:pPr>
            <a:r>
              <a:rPr lang="en-US" sz="2000" dirty="0">
                <a:solidFill>
                  <a:prstClr val="black"/>
                </a:solidFill>
                <a:latin typeface="Calibri Light" panose="020F0302020204030204"/>
              </a:rPr>
              <a:t>What is</a:t>
            </a:r>
          </a:p>
          <a:p>
            <a:pPr marL="0" lvl="0" indent="0" algn="ctr">
              <a:lnSpc>
                <a:spcPct val="100000"/>
              </a:lnSpc>
              <a:spcBef>
                <a:spcPts val="0"/>
              </a:spcBef>
              <a:buNone/>
            </a:pPr>
            <a:r>
              <a:rPr lang="en-US" sz="2000" dirty="0">
                <a:solidFill>
                  <a:prstClr val="black"/>
                </a:solidFill>
                <a:latin typeface="Calibri Light" panose="020F0302020204030204"/>
              </a:rPr>
              <a:t>your name?</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55708" y="2032910"/>
            <a:ext cx="2609314" cy="1731414"/>
          </a:xfrm>
          <a:prstGeom prst="rect">
            <a:avLst/>
          </a:prstGeom>
        </p:spPr>
      </p:pic>
      <p:sp>
        <p:nvSpPr>
          <p:cNvPr id="6" name="Content Placeholder 5"/>
          <p:cNvSpPr>
            <a:spLocks noGrp="1"/>
          </p:cNvSpPr>
          <p:nvPr>
            <p:ph sz="quarter" idx="13"/>
          </p:nvPr>
        </p:nvSpPr>
        <p:spPr>
          <a:xfrm>
            <a:off x="3452400" y="3765600"/>
            <a:ext cx="2606400" cy="2059200"/>
          </a:xfrm>
          <a:solidFill>
            <a:srgbClr val="CFD6D9"/>
          </a:solidFill>
        </p:spPr>
        <p:txBody>
          <a:bodyPr tIns="91440" anchor="t" anchorCtr="0"/>
          <a:lstStyle/>
          <a:p>
            <a:pPr marL="0" lvl="0" indent="0" algn="ctr">
              <a:lnSpc>
                <a:spcPct val="100000"/>
              </a:lnSpc>
              <a:spcBef>
                <a:spcPts val="0"/>
              </a:spcBef>
              <a:buNone/>
            </a:pPr>
            <a:r>
              <a:rPr lang="en-US" sz="2000" dirty="0">
                <a:solidFill>
                  <a:prstClr val="black"/>
                </a:solidFill>
                <a:latin typeface="Calibri Light" panose="020F0302020204030204"/>
              </a:rPr>
              <a:t>What is</a:t>
            </a:r>
            <a:br>
              <a:rPr lang="en-US" sz="2000" dirty="0">
                <a:solidFill>
                  <a:prstClr val="black"/>
                </a:solidFill>
                <a:latin typeface="Calibri Light" panose="020F0302020204030204"/>
              </a:rPr>
            </a:br>
            <a:r>
              <a:rPr lang="en-US" sz="2000" dirty="0">
                <a:solidFill>
                  <a:prstClr val="black"/>
                </a:solidFill>
                <a:latin typeface="Calibri Light" panose="020F0302020204030204"/>
              </a:rPr>
              <a:t>your job?</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13486" y="2034186"/>
            <a:ext cx="2609314" cy="1731414"/>
          </a:xfrm>
          <a:prstGeom prst="rect">
            <a:avLst/>
          </a:prstGeom>
        </p:spPr>
      </p:pic>
      <p:sp>
        <p:nvSpPr>
          <p:cNvPr id="7" name="Content Placeholder 6"/>
          <p:cNvSpPr>
            <a:spLocks noGrp="1"/>
          </p:cNvSpPr>
          <p:nvPr>
            <p:ph sz="quarter" idx="14"/>
          </p:nvPr>
        </p:nvSpPr>
        <p:spPr>
          <a:xfrm>
            <a:off x="6116400" y="3754800"/>
            <a:ext cx="2606400" cy="2059200"/>
          </a:xfrm>
          <a:solidFill>
            <a:srgbClr val="DBE0E3"/>
          </a:solidFill>
        </p:spPr>
        <p:txBody>
          <a:bodyPr tIns="91440" anchor="t" anchorCtr="0"/>
          <a:lstStyle/>
          <a:p>
            <a:pPr marL="0" lvl="0" indent="0" algn="ctr">
              <a:lnSpc>
                <a:spcPct val="100000"/>
              </a:lnSpc>
              <a:spcBef>
                <a:spcPts val="0"/>
              </a:spcBef>
              <a:buNone/>
            </a:pPr>
            <a:r>
              <a:rPr lang="en-US" sz="2000" dirty="0">
                <a:solidFill>
                  <a:prstClr val="black"/>
                </a:solidFill>
                <a:latin typeface="Calibri Light" panose="020F0302020204030204"/>
              </a:rPr>
              <a:t>How many years</a:t>
            </a:r>
            <a:br>
              <a:rPr lang="en-US" sz="2000" dirty="0">
                <a:solidFill>
                  <a:prstClr val="black"/>
                </a:solidFill>
                <a:latin typeface="Calibri Light" panose="020F0302020204030204"/>
              </a:rPr>
            </a:br>
            <a:r>
              <a:rPr lang="en-US" sz="2000" dirty="0">
                <a:solidFill>
                  <a:prstClr val="black"/>
                </a:solidFill>
                <a:latin typeface="Calibri Light" panose="020F0302020204030204"/>
              </a:rPr>
              <a:t>have you worked</a:t>
            </a:r>
            <a:br>
              <a:rPr lang="en-US" sz="2000" dirty="0">
                <a:solidFill>
                  <a:prstClr val="black"/>
                </a:solidFill>
                <a:latin typeface="Calibri Light" panose="020F0302020204030204"/>
              </a:rPr>
            </a:br>
            <a:r>
              <a:rPr lang="en-US" sz="2000" dirty="0">
                <a:solidFill>
                  <a:prstClr val="black"/>
                </a:solidFill>
                <a:latin typeface="Calibri Light" panose="020F0302020204030204"/>
              </a:rPr>
              <a:t>in prevention?</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02000" y="2034675"/>
            <a:ext cx="2603218" cy="1731414"/>
          </a:xfrm>
          <a:prstGeom prst="rect">
            <a:avLst/>
          </a:prstGeom>
        </p:spPr>
      </p:pic>
      <p:sp>
        <p:nvSpPr>
          <p:cNvPr id="8" name="Content Placeholder 7"/>
          <p:cNvSpPr>
            <a:spLocks noGrp="1"/>
          </p:cNvSpPr>
          <p:nvPr>
            <p:ph sz="quarter" idx="15"/>
          </p:nvPr>
        </p:nvSpPr>
        <p:spPr>
          <a:xfrm>
            <a:off x="8802000" y="3765600"/>
            <a:ext cx="2606400" cy="2059200"/>
          </a:xfrm>
          <a:solidFill>
            <a:srgbClr val="D6D0D2"/>
          </a:solidFill>
        </p:spPr>
        <p:txBody>
          <a:bodyPr tIns="91440" anchor="t" anchorCtr="0"/>
          <a:lstStyle/>
          <a:p>
            <a:pPr marL="0" lvl="0" indent="0" algn="ctr">
              <a:lnSpc>
                <a:spcPct val="100000"/>
              </a:lnSpc>
              <a:spcBef>
                <a:spcPts val="0"/>
              </a:spcBef>
              <a:buNone/>
            </a:pPr>
            <a:r>
              <a:rPr lang="en-US" sz="2000" dirty="0">
                <a:solidFill>
                  <a:prstClr val="black"/>
                </a:solidFill>
                <a:latin typeface="Calibri Light" panose="020F0302020204030204"/>
              </a:rPr>
              <a:t>What field/</a:t>
            </a:r>
            <a:br>
              <a:rPr lang="en-US" sz="2000" dirty="0">
                <a:solidFill>
                  <a:prstClr val="black"/>
                </a:solidFill>
                <a:latin typeface="Calibri Light" panose="020F0302020204030204"/>
              </a:rPr>
            </a:br>
            <a:r>
              <a:rPr lang="en-US" sz="2000" dirty="0">
                <a:solidFill>
                  <a:prstClr val="black"/>
                </a:solidFill>
                <a:latin typeface="Calibri Light" panose="020F0302020204030204"/>
              </a:rPr>
              <a:t>background do you come from?</a:t>
            </a:r>
          </a:p>
        </p:txBody>
      </p:sp>
      <p:sp>
        <p:nvSpPr>
          <p:cNvPr id="4" name="Footer Placeholder 3"/>
          <p:cNvSpPr>
            <a:spLocks noGrp="1"/>
          </p:cNvSpPr>
          <p:nvPr>
            <p:ph type="ftr" sz="quarter" idx="11"/>
          </p:nvPr>
        </p:nvSpPr>
        <p:spPr>
          <a:xfrm>
            <a:off x="7794044" y="6556376"/>
            <a:ext cx="3981449" cy="254000"/>
          </a:xfrm>
        </p:spPr>
        <p:txBody>
          <a:bodyPr/>
          <a:lstStyle/>
          <a:p>
            <a:r>
              <a:rPr lang="en-IN" spc="80" dirty="0">
                <a:solidFill>
                  <a:schemeClr val="tx1"/>
                </a:solidFill>
                <a:cs typeface="Times New Roman" panose="02020603050405020304" pitchFamily="18" charset="0"/>
              </a:rPr>
              <a:t>DEA GUIDE TO PREVENTING DRUG MISUSE AMONG COLLEGE STUDENTS  </a:t>
            </a:r>
            <a:r>
              <a:rPr lang="en-IN" spc="80" dirty="0">
                <a:solidFill>
                  <a:srgbClr val="285780"/>
                </a:solidFill>
                <a:cs typeface="Times New Roman" panose="02020603050405020304" pitchFamily="18" charset="0"/>
              </a:rPr>
              <a:t>|</a:t>
            </a:r>
            <a:r>
              <a:rPr lang="en-IN" spc="80" dirty="0">
                <a:solidFill>
                  <a:schemeClr val="tx1"/>
                </a:solidFill>
                <a:cs typeface="Times New Roman" panose="02020603050405020304" pitchFamily="18" charset="0"/>
              </a:rPr>
              <a:t> </a:t>
            </a:r>
            <a:endParaRPr lang="en-US" dirty="0"/>
          </a:p>
        </p:txBody>
      </p:sp>
      <p:sp>
        <p:nvSpPr>
          <p:cNvPr id="5" name="Slide Number Placeholder 4"/>
          <p:cNvSpPr>
            <a:spLocks noGrp="1"/>
          </p:cNvSpPr>
          <p:nvPr>
            <p:ph type="sldNum" sz="quarter" idx="12"/>
          </p:nvPr>
        </p:nvSpPr>
        <p:spPr/>
        <p:txBody>
          <a:bodyPr/>
          <a:lstStyle/>
          <a:p>
            <a:fld id="{7CA6E40C-9A16-D04D-80C2-2BFD30A47BFB}" type="slidenum">
              <a:rPr lang="en-US" smtClean="0"/>
              <a:pPr/>
              <a:t>2</a:t>
            </a:fld>
            <a:endParaRPr lang="en-US" dirty="0"/>
          </a:p>
        </p:txBody>
      </p:sp>
    </p:spTree>
    <p:extLst>
      <p:ext uri="{BB962C8B-B14F-4D97-AF65-F5344CB8AC3E}">
        <p14:creationId xmlns:p14="http://schemas.microsoft.com/office/powerpoint/2010/main" val="2525983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109600" y="511200"/>
            <a:ext cx="3643500" cy="504000"/>
          </a:xfrm>
        </p:spPr>
        <p:txBody>
          <a:bodyPr>
            <a:normAutofit/>
          </a:bodyPr>
          <a:lstStyle/>
          <a:p>
            <a:r>
              <a:rPr lang="en-US" alt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Chapter 5 includes…</a:t>
            </a:r>
            <a:endParaRPr lang="en-IN" sz="2800" dirty="0"/>
          </a:p>
        </p:txBody>
      </p:sp>
      <p:sp>
        <p:nvSpPr>
          <p:cNvPr id="12" name="Content Placeholder 11"/>
          <p:cNvSpPr>
            <a:spLocks noGrp="1"/>
          </p:cNvSpPr>
          <p:nvPr>
            <p:ph idx="1"/>
          </p:nvPr>
        </p:nvSpPr>
        <p:spPr>
          <a:xfrm>
            <a:off x="1321200" y="1976400"/>
            <a:ext cx="4528800" cy="1134000"/>
          </a:xfrm>
          <a:solidFill>
            <a:srgbClr val="003F59"/>
          </a:solidFill>
        </p:spPr>
        <p:txBody>
          <a:bodyPr anchor="ctr">
            <a:normAutofit/>
          </a:bodyPr>
          <a:lstStyle/>
          <a:p>
            <a:pPr marL="1698625" indent="0">
              <a:lnSpc>
                <a:spcPct val="100000"/>
              </a:lnSpc>
              <a:spcBef>
                <a:spcPts val="0"/>
              </a:spcBef>
              <a:buNone/>
            </a:pPr>
            <a:r>
              <a:rPr lang="en-US" sz="2000" b="1" dirty="0">
                <a:solidFill>
                  <a:schemeClr val="bg1"/>
                </a:solidFill>
                <a:latin typeface="+mj-lt"/>
              </a:rPr>
              <a:t>Prioritize risk and </a:t>
            </a:r>
            <a:br>
              <a:rPr lang="en-US" sz="2000" b="1" dirty="0">
                <a:solidFill>
                  <a:schemeClr val="bg1"/>
                </a:solidFill>
                <a:latin typeface="+mj-lt"/>
              </a:rPr>
            </a:br>
            <a:r>
              <a:rPr lang="en-US" sz="2000" b="1" dirty="0">
                <a:solidFill>
                  <a:schemeClr val="bg1"/>
                </a:solidFill>
                <a:latin typeface="+mj-lt"/>
              </a:rPr>
              <a:t>protective factors</a:t>
            </a:r>
          </a:p>
        </p:txBody>
      </p:sp>
      <p:sp>
        <p:nvSpPr>
          <p:cNvPr id="13" name="Content Placeholder 12"/>
          <p:cNvSpPr>
            <a:spLocks noGrp="1"/>
          </p:cNvSpPr>
          <p:nvPr>
            <p:ph sz="quarter" idx="13"/>
          </p:nvPr>
        </p:nvSpPr>
        <p:spPr>
          <a:xfrm>
            <a:off x="5843839" y="1972800"/>
            <a:ext cx="5385600" cy="1134000"/>
          </a:xfrm>
          <a:solidFill>
            <a:schemeClr val="bg1">
              <a:lumMod val="85000"/>
            </a:schemeClr>
          </a:solidFill>
        </p:spPr>
        <p:txBody>
          <a:bodyPr vert="horz" lIns="91440" tIns="45720" rIns="91440" bIns="45720" rtlCol="0" anchor="ctr">
            <a:normAutofit/>
          </a:bodyPr>
          <a:lstStyle/>
          <a:p>
            <a:pPr marL="0" lvl="0" indent="0">
              <a:buNone/>
            </a:pPr>
            <a:r>
              <a:rPr lang="en-US" sz="2000" dirty="0">
                <a:solidFill>
                  <a:prstClr val="black"/>
                </a:solidFill>
                <a:latin typeface="+mj-lt"/>
              </a:rPr>
              <a:t>Importance and changeability</a:t>
            </a:r>
          </a:p>
        </p:txBody>
      </p:sp>
      <p:sp>
        <p:nvSpPr>
          <p:cNvPr id="14" name="Content Placeholder 13"/>
          <p:cNvSpPr>
            <a:spLocks noGrp="1"/>
          </p:cNvSpPr>
          <p:nvPr>
            <p:ph sz="quarter" idx="14"/>
          </p:nvPr>
        </p:nvSpPr>
        <p:spPr>
          <a:xfrm>
            <a:off x="1321200" y="3103875"/>
            <a:ext cx="4528800" cy="1134000"/>
          </a:xfrm>
          <a:solidFill>
            <a:srgbClr val="285780"/>
          </a:solidFill>
        </p:spPr>
        <p:txBody>
          <a:bodyPr vert="horz" lIns="91440" tIns="45720" rIns="91440" bIns="45720" rtlCol="0" anchor="ctr">
            <a:normAutofit/>
          </a:bodyPr>
          <a:lstStyle/>
          <a:p>
            <a:pPr marL="1699200" lvl="0" indent="0">
              <a:lnSpc>
                <a:spcPct val="100000"/>
              </a:lnSpc>
              <a:spcBef>
                <a:spcPts val="0"/>
              </a:spcBef>
              <a:buNone/>
            </a:pPr>
            <a:r>
              <a:rPr lang="en-US" sz="2000" b="1" dirty="0">
                <a:solidFill>
                  <a:prstClr val="white"/>
                </a:solidFill>
                <a:latin typeface="+mj-lt"/>
              </a:rPr>
              <a:t>Select interventions to address priority factors</a:t>
            </a:r>
          </a:p>
        </p:txBody>
      </p:sp>
      <p:sp>
        <p:nvSpPr>
          <p:cNvPr id="15" name="Content Placeholder 14"/>
          <p:cNvSpPr>
            <a:spLocks noGrp="1"/>
          </p:cNvSpPr>
          <p:nvPr>
            <p:ph sz="quarter" idx="15"/>
          </p:nvPr>
        </p:nvSpPr>
        <p:spPr>
          <a:xfrm>
            <a:off x="5843839" y="3106937"/>
            <a:ext cx="5385600" cy="1134000"/>
          </a:xfrm>
          <a:solidFill>
            <a:schemeClr val="bg1">
              <a:lumMod val="75000"/>
            </a:schemeClr>
          </a:solidFill>
        </p:spPr>
        <p:txBody>
          <a:bodyPr vert="horz" lIns="91440" tIns="45720" rIns="91440" bIns="45720" rtlCol="0" anchor="ctr">
            <a:normAutofit/>
          </a:bodyPr>
          <a:lstStyle/>
          <a:p>
            <a:pPr marL="0" lvl="0" indent="0">
              <a:buNone/>
            </a:pPr>
            <a:r>
              <a:rPr lang="en-US" sz="2000" dirty="0">
                <a:solidFill>
                  <a:prstClr val="black"/>
                </a:solidFill>
                <a:latin typeface="+mj-lt"/>
              </a:rPr>
              <a:t>Evidence-based, conceptual fit, practical fit</a:t>
            </a:r>
          </a:p>
        </p:txBody>
      </p:sp>
      <p:sp>
        <p:nvSpPr>
          <p:cNvPr id="16" name="Content Placeholder 15"/>
          <p:cNvSpPr>
            <a:spLocks noGrp="1"/>
          </p:cNvSpPr>
          <p:nvPr>
            <p:ph sz="quarter" idx="16"/>
          </p:nvPr>
        </p:nvSpPr>
        <p:spPr>
          <a:xfrm>
            <a:off x="1321200" y="4238170"/>
            <a:ext cx="4528800" cy="1134000"/>
          </a:xfrm>
          <a:solidFill>
            <a:srgbClr val="9AB1C8"/>
          </a:solidFill>
        </p:spPr>
        <p:txBody>
          <a:bodyPr vert="horz" lIns="91440" tIns="45720" rIns="91440" bIns="45720" rtlCol="0" anchor="ctr">
            <a:normAutofit/>
          </a:bodyPr>
          <a:lstStyle/>
          <a:p>
            <a:pPr marL="1699200" lvl="0" indent="0">
              <a:lnSpc>
                <a:spcPct val="100000"/>
              </a:lnSpc>
              <a:spcBef>
                <a:spcPts val="0"/>
              </a:spcBef>
              <a:buNone/>
            </a:pPr>
            <a:r>
              <a:rPr lang="en-US" sz="2000" b="1" dirty="0">
                <a:latin typeface="+mj-lt"/>
              </a:rPr>
              <a:t>Determine how many interventions you can implement</a:t>
            </a:r>
          </a:p>
        </p:txBody>
      </p:sp>
      <p:sp>
        <p:nvSpPr>
          <p:cNvPr id="17" name="Content Placeholder 16"/>
          <p:cNvSpPr>
            <a:spLocks noGrp="1"/>
          </p:cNvSpPr>
          <p:nvPr>
            <p:ph sz="quarter" idx="17"/>
          </p:nvPr>
        </p:nvSpPr>
        <p:spPr>
          <a:xfrm>
            <a:off x="5843839" y="4240937"/>
            <a:ext cx="5385600" cy="1134000"/>
          </a:xfrm>
          <a:solidFill>
            <a:schemeClr val="bg1">
              <a:lumMod val="85000"/>
            </a:schemeClr>
          </a:solidFill>
        </p:spPr>
        <p:txBody>
          <a:bodyPr vert="horz" lIns="91440" tIns="45720" rIns="91440" bIns="45720" rtlCol="0" anchor="ctr">
            <a:normAutofit/>
          </a:bodyPr>
          <a:lstStyle/>
          <a:p>
            <a:pPr marL="0" indent="0">
              <a:lnSpc>
                <a:spcPct val="100000"/>
              </a:lnSpc>
              <a:buNone/>
            </a:pPr>
            <a:r>
              <a:rPr lang="en-US" sz="2000" dirty="0">
                <a:latin typeface="+mj-lt"/>
              </a:rPr>
              <a:t>Widespread reach, multiple </a:t>
            </a:r>
            <a:br>
              <a:rPr lang="en-US" sz="2000" dirty="0">
                <a:latin typeface="+mj-lt"/>
              </a:rPr>
            </a:br>
            <a:r>
              <a:rPr lang="en-US" sz="2000" dirty="0">
                <a:latin typeface="+mj-lt"/>
              </a:rPr>
              <a:t>domains, cultural relevance</a:t>
            </a:r>
          </a:p>
        </p:txBody>
      </p:sp>
      <p:sp>
        <p:nvSpPr>
          <p:cNvPr id="18" name="Content Placeholder 17"/>
          <p:cNvSpPr>
            <a:spLocks noGrp="1"/>
          </p:cNvSpPr>
          <p:nvPr>
            <p:ph sz="quarter" idx="18"/>
          </p:nvPr>
        </p:nvSpPr>
        <p:spPr>
          <a:xfrm>
            <a:off x="1324275" y="5310738"/>
            <a:ext cx="4528800" cy="1134000"/>
          </a:xfrm>
          <a:solidFill>
            <a:srgbClr val="4B3857"/>
          </a:solidFill>
        </p:spPr>
        <p:txBody>
          <a:bodyPr vert="horz" lIns="91440" tIns="45720" rIns="91440" bIns="45720" rtlCol="0" anchor="ctr">
            <a:normAutofit/>
          </a:bodyPr>
          <a:lstStyle/>
          <a:p>
            <a:pPr marL="1699200" lvl="0" indent="0">
              <a:lnSpc>
                <a:spcPct val="100000"/>
              </a:lnSpc>
              <a:spcBef>
                <a:spcPts val="0"/>
              </a:spcBef>
              <a:buNone/>
            </a:pPr>
            <a:r>
              <a:rPr lang="en-US" sz="2000" b="1" dirty="0">
                <a:solidFill>
                  <a:prstClr val="white"/>
                </a:solidFill>
                <a:latin typeface="+mj-lt"/>
              </a:rPr>
              <a:t>Build a logic model and share with stakeholders</a:t>
            </a:r>
          </a:p>
        </p:txBody>
      </p:sp>
      <p:sp>
        <p:nvSpPr>
          <p:cNvPr id="19" name="Content Placeholder 18"/>
          <p:cNvSpPr>
            <a:spLocks noGrp="1"/>
          </p:cNvSpPr>
          <p:nvPr>
            <p:ph sz="quarter" idx="19"/>
          </p:nvPr>
        </p:nvSpPr>
        <p:spPr>
          <a:xfrm>
            <a:off x="5843839" y="5312386"/>
            <a:ext cx="5385600" cy="1134000"/>
          </a:xfrm>
          <a:solidFill>
            <a:schemeClr val="bg1">
              <a:lumMod val="75000"/>
            </a:schemeClr>
          </a:solidFill>
        </p:spPr>
        <p:txBody>
          <a:bodyPr anchor="ctr">
            <a:normAutofit/>
          </a:bodyPr>
          <a:lstStyle/>
          <a:p>
            <a:pPr marL="0" indent="0">
              <a:lnSpc>
                <a:spcPct val="100000"/>
              </a:lnSpc>
              <a:buNone/>
            </a:pPr>
            <a:r>
              <a:rPr lang="en-US" sz="2000" dirty="0">
                <a:latin typeface="+mj-lt"/>
              </a:rPr>
              <a:t>Where you want to go and how </a:t>
            </a:r>
            <a:br>
              <a:rPr lang="en-US" sz="2000" dirty="0">
                <a:latin typeface="+mj-lt"/>
              </a:rPr>
            </a:br>
            <a:r>
              <a:rPr lang="en-US" sz="2000" dirty="0">
                <a:latin typeface="+mj-lt"/>
              </a:rPr>
              <a:t>you intend to get there</a:t>
            </a:r>
          </a:p>
        </p:txBody>
      </p:sp>
      <p:pic>
        <p:nvPicPr>
          <p:cNvPr id="44" name="Picture 43" descr="Students placing post-it notes on a see thru glass wall.">
            <a:extLst>
              <a:ext uri="{FF2B5EF4-FFF2-40B4-BE49-F238E27FC236}">
                <a16:creationId xmlns:a16="http://schemas.microsoft.com/office/drawing/2014/main" id="{317ADC65-17C1-ED45-BE3A-F501E4EB767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2447" y="160031"/>
            <a:ext cx="1539434" cy="1992209"/>
          </a:xfrm>
          <a:prstGeom prst="rect">
            <a:avLst/>
          </a:prstGeom>
          <a:ln w="3175">
            <a:solidFill>
              <a:schemeClr val="bg1"/>
            </a:solidFill>
          </a:ln>
          <a:effectLst>
            <a:outerShdw blurRad="63500" sx="102000" sy="102000" algn="ctr" rotWithShape="0">
              <a:prstClr val="black">
                <a:alpha val="40000"/>
              </a:prstClr>
            </a:outerShdw>
          </a:effectLst>
        </p:spPr>
      </p:pic>
      <p:pic>
        <p:nvPicPr>
          <p:cNvPr id="23" name="Graphic 6">
            <a:extLst>
              <a:ext uri="{FF2B5EF4-FFF2-40B4-BE49-F238E27FC236}">
                <a16:creationId xmlns:a16="http://schemas.microsoft.com/office/drawing/2014/main" id="{A83BE628-113E-B640-A171-8D8D309129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7268" y="2200036"/>
            <a:ext cx="623395" cy="623395"/>
          </a:xfrm>
          <a:prstGeom prst="rect">
            <a:avLst/>
          </a:prstGeom>
        </p:spPr>
      </p:pic>
      <p:pic>
        <p:nvPicPr>
          <p:cNvPr id="24" name="Graphic 11">
            <a:extLst>
              <a:ext uri="{FF2B5EF4-FFF2-40B4-BE49-F238E27FC236}">
                <a16:creationId xmlns:a16="http://schemas.microsoft.com/office/drawing/2014/main" id="{AC406C70-631C-9849-9105-C0352FA55A0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53788" y="3391738"/>
            <a:ext cx="532621" cy="532621"/>
          </a:xfrm>
          <a:prstGeom prst="rect">
            <a:avLst/>
          </a:prstGeom>
        </p:spPr>
      </p:pic>
      <p:pic>
        <p:nvPicPr>
          <p:cNvPr id="22" name="Graphic 2">
            <a:extLst>
              <a:ext uri="{FF2B5EF4-FFF2-40B4-BE49-F238E27FC236}">
                <a16:creationId xmlns:a16="http://schemas.microsoft.com/office/drawing/2014/main" id="{1977A5FF-F8CB-1447-8087-B642C19E694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9544" y="4370730"/>
            <a:ext cx="753486" cy="753486"/>
          </a:xfrm>
          <a:prstGeom prst="rect">
            <a:avLst/>
          </a:prstGeom>
        </p:spPr>
      </p:pic>
      <p:pic>
        <p:nvPicPr>
          <p:cNvPr id="43" name="Picture 42">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795952" y="5569108"/>
            <a:ext cx="768163" cy="603556"/>
          </a:xfrm>
          <a:prstGeom prst="rect">
            <a:avLst/>
          </a:prstGeom>
        </p:spPr>
      </p:pic>
      <p:sp>
        <p:nvSpPr>
          <p:cNvPr id="5" name="Footer Placeholder 4"/>
          <p:cNvSpPr>
            <a:spLocks noGrp="1"/>
          </p:cNvSpPr>
          <p:nvPr>
            <p:ph type="ftr" sz="quarter" idx="11"/>
          </p:nvPr>
        </p:nvSpPr>
        <p:spPr/>
        <p:txBody>
          <a:bodyPr anchor="ct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pPr/>
              <a:t>20</a:t>
            </a:fld>
            <a:endParaRPr lang="en-US" dirty="0"/>
          </a:p>
        </p:txBody>
      </p:sp>
    </p:spTree>
    <p:extLst>
      <p:ext uri="{BB962C8B-B14F-4D97-AF65-F5344CB8AC3E}">
        <p14:creationId xmlns:p14="http://schemas.microsoft.com/office/powerpoint/2010/main" val="4178775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280800"/>
            <a:ext cx="5434200" cy="914400"/>
          </a:xfrm>
        </p:spPr>
        <p:txBody>
          <a:bodyPr>
            <a:no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Implement a Successful </a:t>
            </a:r>
            <a:b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b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Drug Misuse Prevention Program</a:t>
            </a:r>
            <a:endParaRPr lang="en-IN" sz="2800" dirty="0"/>
          </a:p>
        </p:txBody>
      </p:sp>
      <p:sp>
        <p:nvSpPr>
          <p:cNvPr id="3" name="Content Placeholder 2"/>
          <p:cNvSpPr>
            <a:spLocks noGrp="1"/>
          </p:cNvSpPr>
          <p:nvPr>
            <p:ph idx="1"/>
          </p:nvPr>
        </p:nvSpPr>
        <p:spPr>
          <a:xfrm>
            <a:off x="8643600" y="54000"/>
            <a:ext cx="2286000" cy="460800"/>
          </a:xfrm>
        </p:spPr>
        <p:txBody>
          <a:bodyPr anchor="ctr" anchorCtr="0">
            <a:noAutofit/>
          </a:bodyPr>
          <a:lstStyle/>
          <a:p>
            <a:pPr marL="0" indent="0" algn="ctr">
              <a:lnSpc>
                <a:spcPts val="3200"/>
              </a:lnSpc>
              <a:spcBef>
                <a:spcPts val="0"/>
              </a:spcBef>
              <a:buNone/>
            </a:pPr>
            <a:r>
              <a:rPr lang="en-US" sz="2000" cap="all" spc="80" dirty="0">
                <a:solidFill>
                  <a:schemeClr val="bg1"/>
                </a:solidFill>
                <a:latin typeface="Times New Roman" panose="02020603050405020304" pitchFamily="18" charset="0"/>
                <a:cs typeface="Times New Roman" panose="02020603050405020304" pitchFamily="18" charset="0"/>
              </a:rPr>
              <a:t>CHAPTER 6</a:t>
            </a:r>
          </a:p>
        </p:txBody>
      </p:sp>
      <p:sp>
        <p:nvSpPr>
          <p:cNvPr id="4" name="Content Placeholder 3"/>
          <p:cNvSpPr>
            <a:spLocks noGrp="1"/>
          </p:cNvSpPr>
          <p:nvPr>
            <p:ph sz="quarter" idx="13"/>
          </p:nvPr>
        </p:nvSpPr>
        <p:spPr>
          <a:xfrm>
            <a:off x="889200" y="5622975"/>
            <a:ext cx="6519600" cy="784800"/>
          </a:xfrm>
        </p:spPr>
        <p:txBody>
          <a:bodyPr>
            <a:normAutofit/>
          </a:bodyPr>
          <a:lstStyle/>
          <a:p>
            <a:pPr marL="0" indent="0">
              <a:spcAft>
                <a:spcPts val="600"/>
              </a:spcAft>
              <a:buClr>
                <a:srgbClr val="285780"/>
              </a:buClr>
              <a:buNone/>
            </a:pPr>
            <a:r>
              <a:rPr lang="en-US" sz="2000" b="1" dirty="0">
                <a:solidFill>
                  <a:srgbClr val="003F59"/>
                </a:solidFill>
                <a:latin typeface="+mj-lt"/>
              </a:rPr>
              <a:t>Before jumping into implementation, preparation is needed.</a:t>
            </a:r>
          </a:p>
        </p:txBody>
      </p:sp>
      <p:pic>
        <p:nvPicPr>
          <p:cNvPr id="7" name="Picture 6" descr="Picture of a small dog jumping.">
            <a:extLst>
              <a:ext uri="{FF2B5EF4-FFF2-40B4-BE49-F238E27FC236}">
                <a16:creationId xmlns:a16="http://schemas.microsoft.com/office/drawing/2014/main" id="{B7B2F839-CC9E-2F44-A3CA-CEA8A01244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012"/>
          <a:stretch/>
        </p:blipFill>
        <p:spPr>
          <a:xfrm flipH="1">
            <a:off x="1314216" y="1871694"/>
            <a:ext cx="5416784" cy="3462306"/>
          </a:xfrm>
          <a:prstGeom prst="rect">
            <a:avLst/>
          </a:prstGeom>
        </p:spPr>
      </p:pic>
      <p:pic>
        <p:nvPicPr>
          <p:cNvPr id="8" name="Picture 7" descr="Five students leaning on a library table smiling at each other.">
            <a:extLst>
              <a:ext uri="{FF2B5EF4-FFF2-40B4-BE49-F238E27FC236}">
                <a16:creationId xmlns:a16="http://schemas.microsoft.com/office/drawing/2014/main" id="{965582A5-0879-7B4C-8677-EC90AB528C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0569" y="1074538"/>
            <a:ext cx="3796962" cy="4913715"/>
          </a:xfrm>
          <a:prstGeom prst="rect">
            <a:avLst/>
          </a:prstGeom>
          <a:effectLst>
            <a:outerShdw blurRad="304800" dist="38100" dir="2700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5125"/>
          </a:xfrm>
        </p:spPr>
        <p:txBody>
          <a:bodyPr/>
          <a:lstStyle/>
          <a:p>
            <a:fld id="{7CA6E40C-9A16-D04D-80C2-2BFD30A47BFB}" type="slidenum">
              <a:rPr lang="en-US" smtClean="0"/>
              <a:pPr/>
              <a:t>21</a:t>
            </a:fld>
            <a:endParaRPr lang="en-US" dirty="0"/>
          </a:p>
        </p:txBody>
      </p:sp>
    </p:spTree>
    <p:extLst>
      <p:ext uri="{BB962C8B-B14F-4D97-AF65-F5344CB8AC3E}">
        <p14:creationId xmlns:p14="http://schemas.microsoft.com/office/powerpoint/2010/main" val="2915043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518400"/>
            <a:ext cx="4533626" cy="504000"/>
          </a:xfrm>
        </p:spPr>
        <p:txBody>
          <a:bodyPr>
            <a:norm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Chapter 6 includes…</a:t>
            </a:r>
            <a:endParaRPr lang="en-IN" sz="2800" dirty="0"/>
          </a:p>
        </p:txBody>
      </p:sp>
      <p:sp>
        <p:nvSpPr>
          <p:cNvPr id="3" name="Content Placeholder 2"/>
          <p:cNvSpPr>
            <a:spLocks noGrp="1"/>
          </p:cNvSpPr>
          <p:nvPr>
            <p:ph idx="1"/>
          </p:nvPr>
        </p:nvSpPr>
        <p:spPr>
          <a:xfrm>
            <a:off x="1605600" y="1771200"/>
            <a:ext cx="2883600" cy="2156400"/>
          </a:xfrm>
          <a:solidFill>
            <a:srgbClr val="003F59"/>
          </a:solidFill>
        </p:spPr>
        <p:txBody>
          <a:bodyPr tIns="900000" bIns="46800" anchor="ctr" anchorCtr="0">
            <a:noAutofit/>
          </a:bodyPr>
          <a:lstStyle/>
          <a:p>
            <a:pPr marL="0" lvl="0" indent="0" algn="ctr">
              <a:buNone/>
            </a:pPr>
            <a:r>
              <a:rPr lang="en-US" sz="2200" dirty="0">
                <a:solidFill>
                  <a:schemeClr val="bg1"/>
                </a:solidFill>
                <a:latin typeface="Times New Roman" panose="02020603050405020304" pitchFamily="18" charset="0"/>
                <a:cs typeface="Times New Roman" panose="02020603050405020304" pitchFamily="18" charset="0"/>
              </a:rPr>
              <a:t>Connect with key implementation partners</a:t>
            </a:r>
          </a:p>
        </p:txBody>
      </p:sp>
      <p:sp>
        <p:nvSpPr>
          <p:cNvPr id="4" name="Content Placeholder 3"/>
          <p:cNvSpPr>
            <a:spLocks noGrp="1"/>
          </p:cNvSpPr>
          <p:nvPr>
            <p:ph sz="quarter" idx="13"/>
          </p:nvPr>
        </p:nvSpPr>
        <p:spPr>
          <a:xfrm>
            <a:off x="1605600" y="3945599"/>
            <a:ext cx="2883600" cy="2554427"/>
          </a:xfrm>
          <a:solidFill>
            <a:schemeClr val="bg1">
              <a:lumMod val="85000"/>
            </a:schemeClr>
          </a:solidFill>
        </p:spPr>
        <p:txBody>
          <a:bodyPr tIns="91440">
            <a:normAutofit/>
          </a:bodyPr>
          <a:lstStyle/>
          <a:p>
            <a:pPr marL="342000" indent="-342000">
              <a:lnSpc>
                <a:spcPct val="100000"/>
              </a:lnSpc>
              <a:spcBef>
                <a:spcPts val="0"/>
              </a:spcBef>
              <a:spcAft>
                <a:spcPts val="600"/>
              </a:spcAft>
              <a:buClr>
                <a:srgbClr val="285780"/>
              </a:buClr>
              <a:buFont typeface="Wingdings" panose="05000000000000000000" pitchFamily="2" charset="2"/>
              <a:buChar char="§"/>
            </a:pPr>
            <a:r>
              <a:rPr lang="en-US" sz="2000" dirty="0">
                <a:latin typeface="+mj-lt"/>
              </a:rPr>
              <a:t>Communicate openly and make sure all partners are on board as you move forward</a:t>
            </a:r>
          </a:p>
        </p:txBody>
      </p:sp>
      <p:sp>
        <p:nvSpPr>
          <p:cNvPr id="7" name="Content Placeholder 6"/>
          <p:cNvSpPr>
            <a:spLocks noGrp="1"/>
          </p:cNvSpPr>
          <p:nvPr>
            <p:ph sz="quarter" idx="14"/>
          </p:nvPr>
        </p:nvSpPr>
        <p:spPr>
          <a:xfrm>
            <a:off x="4701600" y="1782000"/>
            <a:ext cx="2883600" cy="2156400"/>
          </a:xfrm>
          <a:solidFill>
            <a:srgbClr val="285780"/>
          </a:solidFill>
        </p:spPr>
        <p:txBody>
          <a:bodyPr tIns="900000">
            <a:normAutofit/>
          </a:bodyPr>
          <a:lstStyle/>
          <a:p>
            <a:pPr marL="0" indent="0" algn="ctr">
              <a:buNone/>
            </a:pPr>
            <a:r>
              <a:rPr lang="en-US" sz="2200" dirty="0">
                <a:solidFill>
                  <a:schemeClr val="bg1"/>
                </a:solidFill>
                <a:latin typeface="Times New Roman" panose="02020603050405020304" pitchFamily="18" charset="0"/>
                <a:cs typeface="Times New Roman" panose="02020603050405020304" pitchFamily="18" charset="0"/>
              </a:rPr>
              <a:t>Balance</a:t>
            </a:r>
            <a:br>
              <a:rPr lang="en-US" sz="2200" baseline="0" dirty="0">
                <a:solidFill>
                  <a:schemeClr val="bg1"/>
                </a:solidFill>
                <a:latin typeface="Times New Roman" panose="02020603050405020304" pitchFamily="18" charset="0"/>
                <a:cs typeface="Times New Roman" panose="02020603050405020304" pitchFamily="18" charset="0"/>
              </a:rPr>
            </a:br>
            <a:r>
              <a:rPr lang="en-US" sz="2200" dirty="0">
                <a:solidFill>
                  <a:schemeClr val="bg1"/>
                </a:solidFill>
                <a:latin typeface="Times New Roman" panose="02020603050405020304" pitchFamily="18" charset="0"/>
                <a:cs typeface="Times New Roman" panose="02020603050405020304" pitchFamily="18" charset="0"/>
              </a:rPr>
              <a:t>intervention fidelity and adaptation</a:t>
            </a:r>
          </a:p>
        </p:txBody>
      </p:sp>
      <p:sp>
        <p:nvSpPr>
          <p:cNvPr id="8" name="Content Placeholder 7"/>
          <p:cNvSpPr>
            <a:spLocks noGrp="1"/>
          </p:cNvSpPr>
          <p:nvPr>
            <p:ph sz="quarter" idx="15"/>
          </p:nvPr>
        </p:nvSpPr>
        <p:spPr>
          <a:xfrm>
            <a:off x="4701600" y="3945600"/>
            <a:ext cx="2883600" cy="2554426"/>
          </a:xfrm>
          <a:solidFill>
            <a:schemeClr val="bg1">
              <a:lumMod val="85000"/>
            </a:schemeClr>
          </a:solidFill>
        </p:spPr>
        <p:txBody>
          <a:bodyPr tIns="91440">
            <a:normAutofit/>
          </a:bodyPr>
          <a:lstStyle/>
          <a:p>
            <a:pPr marL="342900" lvl="0" indent="-342900">
              <a:lnSpc>
                <a:spcPct val="100000"/>
              </a:lnSpc>
              <a:spcBef>
                <a:spcPts val="0"/>
              </a:spcBef>
              <a:spcAft>
                <a:spcPts val="600"/>
              </a:spcAft>
              <a:buClr>
                <a:srgbClr val="285780"/>
              </a:buClr>
              <a:buSzPct val="100000"/>
              <a:buFont typeface="Wingdings" pitchFamily="2" charset="2"/>
              <a:buChar char="§"/>
            </a:pPr>
            <a:r>
              <a:rPr lang="en-US" sz="2000" dirty="0">
                <a:latin typeface="+mj-lt"/>
              </a:rPr>
              <a:t>Fidelity: Maintain core components</a:t>
            </a:r>
          </a:p>
          <a:p>
            <a:pPr marL="342900" lvl="0" indent="-342900">
              <a:lnSpc>
                <a:spcPct val="100000"/>
              </a:lnSpc>
              <a:spcBef>
                <a:spcPts val="0"/>
              </a:spcBef>
              <a:buClr>
                <a:srgbClr val="285780"/>
              </a:buClr>
              <a:buSzPct val="100000"/>
              <a:buFont typeface="Wingdings" pitchFamily="2" charset="2"/>
              <a:buChar char="§"/>
            </a:pPr>
            <a:r>
              <a:rPr lang="en-US" sz="2000" dirty="0">
                <a:latin typeface="+mj-lt"/>
              </a:rPr>
              <a:t>Adaptation: Modify with care</a:t>
            </a:r>
          </a:p>
        </p:txBody>
      </p:sp>
      <p:sp>
        <p:nvSpPr>
          <p:cNvPr id="9" name="Content Placeholder 8"/>
          <p:cNvSpPr>
            <a:spLocks noGrp="1"/>
          </p:cNvSpPr>
          <p:nvPr>
            <p:ph sz="quarter" idx="16"/>
          </p:nvPr>
        </p:nvSpPr>
        <p:spPr>
          <a:xfrm>
            <a:off x="7797600" y="1782000"/>
            <a:ext cx="2883600" cy="2156400"/>
          </a:xfrm>
          <a:solidFill>
            <a:srgbClr val="4B3857"/>
          </a:solidFill>
        </p:spPr>
        <p:txBody>
          <a:bodyPr tIns="900000" anchor="ctr">
            <a:normAutofit/>
          </a:bodyPr>
          <a:lstStyle/>
          <a:p>
            <a:pPr marL="0" lvl="0" indent="0" algn="ctr">
              <a:buNone/>
            </a:pPr>
            <a:r>
              <a:rPr lang="en-US" sz="2200" dirty="0">
                <a:solidFill>
                  <a:schemeClr val="bg1"/>
                </a:solidFill>
                <a:latin typeface="Times New Roman" panose="02020603050405020304" pitchFamily="18" charset="0"/>
                <a:cs typeface="Times New Roman" panose="02020603050405020304" pitchFamily="18" charset="0"/>
              </a:rPr>
              <a:t>Establish implementation supports</a:t>
            </a:r>
          </a:p>
        </p:txBody>
      </p:sp>
      <p:sp>
        <p:nvSpPr>
          <p:cNvPr id="10" name="Content Placeholder 9"/>
          <p:cNvSpPr>
            <a:spLocks noGrp="1"/>
          </p:cNvSpPr>
          <p:nvPr>
            <p:ph sz="quarter" idx="17"/>
          </p:nvPr>
        </p:nvSpPr>
        <p:spPr>
          <a:xfrm>
            <a:off x="7797600" y="3945599"/>
            <a:ext cx="2883600" cy="2554427"/>
          </a:xfrm>
          <a:solidFill>
            <a:srgbClr val="D9D9D9"/>
          </a:solidFill>
        </p:spPr>
        <p:txBody>
          <a:bodyPr tIns="91440">
            <a:normAutofit/>
          </a:bodyPr>
          <a:lstStyle/>
          <a:p>
            <a:pPr marL="342900" indent="-342900">
              <a:lnSpc>
                <a:spcPct val="100000"/>
              </a:lnSpc>
              <a:spcBef>
                <a:spcPts val="0"/>
              </a:spcBef>
              <a:spcAft>
                <a:spcPts val="600"/>
              </a:spcAft>
              <a:buClr>
                <a:srgbClr val="285780"/>
              </a:buClr>
              <a:buSzPct val="100000"/>
              <a:buFont typeface="Wingdings" pitchFamily="2" charset="2"/>
              <a:buChar char="§"/>
            </a:pPr>
            <a:r>
              <a:rPr lang="en-US" sz="2000" dirty="0">
                <a:latin typeface="+mj-lt"/>
              </a:rPr>
              <a:t>Identify ways for people to get</a:t>
            </a:r>
            <a:br>
              <a:rPr lang="en-US" sz="2000" dirty="0">
                <a:latin typeface="+mj-lt"/>
              </a:rPr>
            </a:br>
            <a:r>
              <a:rPr lang="en-US" sz="2000" dirty="0">
                <a:latin typeface="+mj-lt"/>
              </a:rPr>
              <a:t>involved</a:t>
            </a:r>
          </a:p>
          <a:p>
            <a:pPr marL="342900" indent="-342900">
              <a:lnSpc>
                <a:spcPct val="100000"/>
              </a:lnSpc>
              <a:spcBef>
                <a:spcPts val="0"/>
              </a:spcBef>
              <a:spcAft>
                <a:spcPts val="600"/>
              </a:spcAft>
              <a:buClr>
                <a:srgbClr val="285780"/>
              </a:buClr>
              <a:buSzPct val="100000"/>
              <a:buFont typeface="Wingdings" pitchFamily="2" charset="2"/>
              <a:buChar char="§"/>
            </a:pPr>
            <a:r>
              <a:rPr lang="en-US" sz="2000" dirty="0">
                <a:latin typeface="+mj-lt"/>
              </a:rPr>
              <a:t>Keep leaders</a:t>
            </a:r>
            <a:br>
              <a:rPr lang="en-US" sz="2000" dirty="0">
                <a:latin typeface="+mj-lt"/>
              </a:rPr>
            </a:br>
            <a:r>
              <a:rPr lang="en-US" sz="2000" dirty="0">
                <a:latin typeface="+mj-lt"/>
              </a:rPr>
              <a:t>well informed</a:t>
            </a:r>
          </a:p>
          <a:p>
            <a:pPr marL="342900" indent="-342900">
              <a:lnSpc>
                <a:spcPct val="100000"/>
              </a:lnSpc>
              <a:spcBef>
                <a:spcPts val="0"/>
              </a:spcBef>
              <a:spcAft>
                <a:spcPts val="600"/>
              </a:spcAft>
              <a:buClr>
                <a:srgbClr val="285780"/>
              </a:buClr>
              <a:buSzPct val="100000"/>
              <a:buFont typeface="Wingdings" pitchFamily="2" charset="2"/>
              <a:buChar char="§"/>
            </a:pPr>
            <a:r>
              <a:rPr lang="en-US" sz="2000" dirty="0">
                <a:latin typeface="+mj-lt"/>
              </a:rPr>
              <a:t>Get the word out to broader community</a:t>
            </a:r>
          </a:p>
        </p:txBody>
      </p:sp>
      <p:pic>
        <p:nvPicPr>
          <p:cNvPr id="12" name="Graphic 9">
            <a:extLst>
              <a:ext uri="{FF2B5EF4-FFF2-40B4-BE49-F238E27FC236}">
                <a16:creationId xmlns:a16="http://schemas.microsoft.com/office/drawing/2014/main" id="{FBC9D28F-10AE-D646-ABDD-1299A800356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8188" y="1857267"/>
            <a:ext cx="773284" cy="773284"/>
          </a:xfrm>
          <a:prstGeom prst="rect">
            <a:avLst/>
          </a:prstGeom>
        </p:spPr>
      </p:pic>
      <p:pic>
        <p:nvPicPr>
          <p:cNvPr id="11" name="Graphic 4">
            <a:extLst>
              <a:ext uri="{FF2B5EF4-FFF2-40B4-BE49-F238E27FC236}">
                <a16:creationId xmlns:a16="http://schemas.microsoft.com/office/drawing/2014/main" id="{8A5FB61D-59D5-034F-9A96-933A4482117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302" y="1821813"/>
            <a:ext cx="874924" cy="874924"/>
          </a:xfrm>
          <a:prstGeom prst="rect">
            <a:avLst/>
          </a:prstGeom>
        </p:spPr>
      </p:pic>
      <p:pic>
        <p:nvPicPr>
          <p:cNvPr id="13" name="Graphic 11">
            <a:extLst>
              <a:ext uri="{FF2B5EF4-FFF2-40B4-BE49-F238E27FC236}">
                <a16:creationId xmlns:a16="http://schemas.microsoft.com/office/drawing/2014/main" id="{D701601E-8E7C-6448-8BCB-08CCBCEE1E4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1325" y="1828279"/>
            <a:ext cx="820128" cy="820128"/>
          </a:xfrm>
          <a:prstGeom prst="rect">
            <a:avLst/>
          </a:prstGeom>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5125"/>
          </a:xfrm>
        </p:spPr>
        <p:txBody>
          <a:bodyPr/>
          <a:lstStyle/>
          <a:p>
            <a:fld id="{7CA6E40C-9A16-D04D-80C2-2BFD30A47BFB}" type="slidenum">
              <a:rPr lang="en-US" smtClean="0"/>
              <a:pPr/>
              <a:t>22</a:t>
            </a:fld>
            <a:endParaRPr lang="en-US" dirty="0"/>
          </a:p>
        </p:txBody>
      </p:sp>
    </p:spTree>
    <p:extLst>
      <p:ext uri="{BB962C8B-B14F-4D97-AF65-F5344CB8AC3E}">
        <p14:creationId xmlns:p14="http://schemas.microsoft.com/office/powerpoint/2010/main" val="3942327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280800"/>
            <a:ext cx="4938900" cy="914400"/>
          </a:xfrm>
        </p:spPr>
        <p:txBody>
          <a:bodyPr>
            <a:no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Evaluate Your Drug </a:t>
            </a:r>
            <a:b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b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Misuse Prevention Program</a:t>
            </a:r>
            <a:endParaRPr lang="en-IN" sz="2800" dirty="0"/>
          </a:p>
        </p:txBody>
      </p:sp>
      <p:sp>
        <p:nvSpPr>
          <p:cNvPr id="3" name="Content Placeholder 2"/>
          <p:cNvSpPr>
            <a:spLocks noGrp="1"/>
          </p:cNvSpPr>
          <p:nvPr>
            <p:ph idx="1"/>
          </p:nvPr>
        </p:nvSpPr>
        <p:spPr>
          <a:xfrm>
            <a:off x="8643600" y="54000"/>
            <a:ext cx="2286000" cy="460800"/>
          </a:xfrm>
        </p:spPr>
        <p:txBody>
          <a:bodyPr anchor="ctr" anchorCtr="0">
            <a:noAutofit/>
          </a:bodyPr>
          <a:lstStyle/>
          <a:p>
            <a:pPr marL="0" indent="0" algn="ctr">
              <a:lnSpc>
                <a:spcPts val="3200"/>
              </a:lnSpc>
              <a:spcBef>
                <a:spcPts val="0"/>
              </a:spcBef>
              <a:buNone/>
            </a:pPr>
            <a:r>
              <a:rPr lang="en-US" sz="2000" cap="all" spc="80" dirty="0">
                <a:solidFill>
                  <a:schemeClr val="bg1"/>
                </a:solidFill>
                <a:latin typeface="Times New Roman" panose="02020603050405020304" pitchFamily="18" charset="0"/>
                <a:cs typeface="Times New Roman" panose="02020603050405020304" pitchFamily="18" charset="0"/>
              </a:rPr>
              <a:t>CHAPTER 7</a:t>
            </a:r>
          </a:p>
        </p:txBody>
      </p:sp>
      <p:sp>
        <p:nvSpPr>
          <p:cNvPr id="4" name="Content Placeholder 3"/>
          <p:cNvSpPr>
            <a:spLocks noGrp="1"/>
          </p:cNvSpPr>
          <p:nvPr>
            <p:ph sz="quarter" idx="13"/>
          </p:nvPr>
        </p:nvSpPr>
        <p:spPr>
          <a:xfrm>
            <a:off x="2109600" y="1965600"/>
            <a:ext cx="4507200" cy="2246400"/>
          </a:xfrm>
        </p:spPr>
        <p:txBody>
          <a:bodyPr>
            <a:noAutofit/>
          </a:bodyPr>
          <a:lstStyle/>
          <a:p>
            <a:pPr marL="0" indent="0">
              <a:lnSpc>
                <a:spcPct val="100000"/>
              </a:lnSpc>
              <a:spcBef>
                <a:spcPts val="0"/>
              </a:spcBef>
              <a:buNone/>
            </a:pPr>
            <a:r>
              <a:rPr lang="en-US" sz="4000" dirty="0">
                <a:solidFill>
                  <a:srgbClr val="003F59"/>
                </a:solidFill>
              </a:rPr>
              <a:t>How will we know</a:t>
            </a:r>
            <a:br>
              <a:rPr lang="en-US" sz="4000" dirty="0">
                <a:solidFill>
                  <a:srgbClr val="003F59"/>
                </a:solidFill>
              </a:rPr>
            </a:br>
            <a:r>
              <a:rPr lang="en-US" sz="4000" dirty="0">
                <a:solidFill>
                  <a:srgbClr val="003F59"/>
                </a:solidFill>
              </a:rPr>
              <a:t>if our prevention efforts are working?</a:t>
            </a:r>
          </a:p>
        </p:txBody>
      </p:sp>
      <p:pic>
        <p:nvPicPr>
          <p:cNvPr id="7" name="Picture 6" descr="An adult in an office holding paper reports.">
            <a:extLst>
              <a:ext uri="{FF2B5EF4-FFF2-40B4-BE49-F238E27FC236}">
                <a16:creationId xmlns:a16="http://schemas.microsoft.com/office/drawing/2014/main" id="{0FA80AA7-6061-A345-8158-C115C33018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8905" y="1043155"/>
            <a:ext cx="3796962" cy="4913715"/>
          </a:xfrm>
          <a:prstGeom prst="rect">
            <a:avLst/>
          </a:prstGeom>
          <a:effectLst>
            <a:outerShdw blurRad="304800" dist="38100" dir="2700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IN" spc="80" dirty="0">
                <a:solidFill>
                  <a:schemeClr val="bg1"/>
                </a:solidFill>
                <a:cs typeface="Times New Roman" panose="02020603050405020304" pitchFamily="18" charset="0"/>
              </a:rPr>
              <a:t>DEA GUIDE TO PREVENTING DRUG MISUSE AMONG COLLEGE STUDENTS  | </a:t>
            </a:r>
            <a:endParaRPr lang="en-US" dirty="0">
              <a:solidFill>
                <a:schemeClr val="bg1"/>
              </a:solidFill>
            </a:endParaRPr>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825434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511200"/>
            <a:ext cx="6393600" cy="504000"/>
          </a:xfrm>
        </p:spPr>
        <p:txBody>
          <a:bodyPr>
            <a:normAutofit/>
          </a:bodyPr>
          <a:lstStyle/>
          <a:p>
            <a:r>
              <a:rPr lang="en-US" alt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Chapter 7 includes…</a:t>
            </a:r>
            <a:endParaRPr lang="en-IN" sz="2800" dirty="0"/>
          </a:p>
        </p:txBody>
      </p:sp>
      <p:sp>
        <p:nvSpPr>
          <p:cNvPr id="3" name="Content Placeholder 2"/>
          <p:cNvSpPr>
            <a:spLocks noGrp="1"/>
          </p:cNvSpPr>
          <p:nvPr>
            <p:ph idx="1"/>
          </p:nvPr>
        </p:nvSpPr>
        <p:spPr>
          <a:xfrm>
            <a:off x="2109600" y="1890000"/>
            <a:ext cx="3589200" cy="1497600"/>
          </a:xfrm>
          <a:solidFill>
            <a:srgbClr val="003F59"/>
          </a:solidFill>
        </p:spPr>
        <p:txBody>
          <a:bodyPr anchor="ctr" anchorCtr="0">
            <a:normAutofit/>
          </a:bodyPr>
          <a:lstStyle/>
          <a:p>
            <a:pPr marL="838800" lvl="0" indent="0">
              <a:lnSpc>
                <a:spcPct val="100000"/>
              </a:lnSpc>
              <a:spcBef>
                <a:spcPts val="0"/>
              </a:spcBef>
              <a:buNone/>
            </a:pPr>
            <a:r>
              <a:rPr lang="en-US" sz="2000" dirty="0">
                <a:solidFill>
                  <a:schemeClr val="bg1"/>
                </a:solidFill>
              </a:rPr>
              <a:t>Different types</a:t>
            </a:r>
            <a:br>
              <a:rPr lang="en-US" sz="2000" dirty="0">
                <a:solidFill>
                  <a:schemeClr val="bg1"/>
                </a:solidFill>
              </a:rPr>
            </a:br>
            <a:r>
              <a:rPr lang="en-US" sz="2000" dirty="0">
                <a:solidFill>
                  <a:schemeClr val="bg1"/>
                </a:solidFill>
              </a:rPr>
              <a:t>of evaluation</a:t>
            </a:r>
          </a:p>
        </p:txBody>
      </p:sp>
      <p:sp>
        <p:nvSpPr>
          <p:cNvPr id="4" name="Content Placeholder 3"/>
          <p:cNvSpPr>
            <a:spLocks noGrp="1"/>
          </p:cNvSpPr>
          <p:nvPr>
            <p:ph sz="quarter" idx="13"/>
          </p:nvPr>
        </p:nvSpPr>
        <p:spPr>
          <a:xfrm>
            <a:off x="5680800" y="1897200"/>
            <a:ext cx="5385600" cy="1497600"/>
          </a:xfrm>
          <a:solidFill>
            <a:schemeClr val="bg1">
              <a:lumMod val="75000"/>
            </a:schemeClr>
          </a:solidFill>
        </p:spPr>
        <p:txBody>
          <a:bodyPr anchor="ctr" anchorCtr="0">
            <a:normAutofit/>
          </a:bodyPr>
          <a:lstStyle/>
          <a:p>
            <a:pPr marL="273600" lvl="0" indent="0">
              <a:lnSpc>
                <a:spcPct val="100000"/>
              </a:lnSpc>
              <a:spcBef>
                <a:spcPts val="0"/>
              </a:spcBef>
              <a:spcAft>
                <a:spcPts val="600"/>
              </a:spcAft>
              <a:buNone/>
            </a:pPr>
            <a:r>
              <a:rPr lang="en-US" sz="2000" b="1" dirty="0">
                <a:latin typeface="+mj-lt"/>
              </a:rPr>
              <a:t>Process: </a:t>
            </a:r>
            <a:r>
              <a:rPr lang="en-US" sz="2000" dirty="0">
                <a:latin typeface="+mj-lt"/>
              </a:rPr>
              <a:t>Documents how prevention</a:t>
            </a:r>
            <a:br>
              <a:rPr lang="en-US" sz="2000" dirty="0">
                <a:latin typeface="+mj-lt"/>
              </a:rPr>
            </a:br>
            <a:r>
              <a:rPr lang="en-US" sz="2000" dirty="0">
                <a:latin typeface="+mj-lt"/>
              </a:rPr>
              <a:t>effort was implemented</a:t>
            </a:r>
          </a:p>
          <a:p>
            <a:pPr marL="273600" lvl="0" indent="0">
              <a:lnSpc>
                <a:spcPct val="100000"/>
              </a:lnSpc>
              <a:spcBef>
                <a:spcPts val="0"/>
              </a:spcBef>
              <a:spcAft>
                <a:spcPts val="600"/>
              </a:spcAft>
              <a:buNone/>
            </a:pPr>
            <a:r>
              <a:rPr lang="en-US" sz="2000" b="1" dirty="0">
                <a:latin typeface="+mj-lt"/>
              </a:rPr>
              <a:t>Outcome: </a:t>
            </a:r>
            <a:r>
              <a:rPr lang="en-US" sz="2000" dirty="0">
                <a:latin typeface="+mj-lt"/>
              </a:rPr>
              <a:t>Measures impact of the</a:t>
            </a:r>
            <a:br>
              <a:rPr lang="en-US" sz="2000" dirty="0">
                <a:latin typeface="+mj-lt"/>
              </a:rPr>
            </a:br>
            <a:r>
              <a:rPr lang="en-US" sz="2000" dirty="0">
                <a:latin typeface="+mj-lt"/>
              </a:rPr>
              <a:t>prevention effort</a:t>
            </a:r>
          </a:p>
        </p:txBody>
      </p:sp>
      <p:sp>
        <p:nvSpPr>
          <p:cNvPr id="7" name="Content Placeholder 6"/>
          <p:cNvSpPr>
            <a:spLocks noGrp="1"/>
          </p:cNvSpPr>
          <p:nvPr>
            <p:ph sz="quarter" idx="14"/>
          </p:nvPr>
        </p:nvSpPr>
        <p:spPr>
          <a:xfrm>
            <a:off x="2109600" y="3387600"/>
            <a:ext cx="3571200" cy="1497600"/>
          </a:xfrm>
          <a:solidFill>
            <a:srgbClr val="285780"/>
          </a:solidFill>
        </p:spPr>
        <p:txBody>
          <a:bodyPr anchor="ctr" anchorCtr="0">
            <a:normAutofit/>
          </a:bodyPr>
          <a:lstStyle/>
          <a:p>
            <a:pPr marL="838800" lvl="0" indent="0">
              <a:lnSpc>
                <a:spcPct val="100000"/>
              </a:lnSpc>
              <a:spcBef>
                <a:spcPts val="0"/>
              </a:spcBef>
              <a:buNone/>
            </a:pPr>
            <a:r>
              <a:rPr lang="en-US" sz="2000" dirty="0">
                <a:solidFill>
                  <a:schemeClr val="bg1"/>
                </a:solidFill>
              </a:rPr>
              <a:t>Four basic</a:t>
            </a:r>
            <a:br>
              <a:rPr lang="en-US" sz="2000" dirty="0">
                <a:solidFill>
                  <a:schemeClr val="bg1"/>
                </a:solidFill>
              </a:rPr>
            </a:br>
            <a:r>
              <a:rPr lang="en-US" sz="2000" dirty="0">
                <a:solidFill>
                  <a:schemeClr val="bg1"/>
                </a:solidFill>
              </a:rPr>
              <a:t>evaluation principles</a:t>
            </a:r>
          </a:p>
        </p:txBody>
      </p:sp>
      <p:sp>
        <p:nvSpPr>
          <p:cNvPr id="8" name="Content Placeholder 7"/>
          <p:cNvSpPr>
            <a:spLocks noGrp="1"/>
          </p:cNvSpPr>
          <p:nvPr>
            <p:ph sz="quarter" idx="15"/>
          </p:nvPr>
        </p:nvSpPr>
        <p:spPr>
          <a:xfrm>
            <a:off x="5698800" y="3402000"/>
            <a:ext cx="5367600" cy="1425600"/>
          </a:xfrm>
          <a:solidFill>
            <a:schemeClr val="bg1">
              <a:lumMod val="85000"/>
            </a:schemeClr>
          </a:solidFill>
        </p:spPr>
        <p:txBody>
          <a:bodyPr anchor="ctr" anchorCtr="0">
            <a:normAutofit/>
          </a:bodyPr>
          <a:lstStyle/>
          <a:p>
            <a:pPr marL="273600" lvl="0" indent="0">
              <a:lnSpc>
                <a:spcPct val="100000"/>
              </a:lnSpc>
              <a:spcBef>
                <a:spcPts val="0"/>
              </a:spcBef>
              <a:buNone/>
            </a:pPr>
            <a:r>
              <a:rPr lang="en-US" sz="2000" dirty="0">
                <a:latin typeface="+mj-lt"/>
              </a:rPr>
              <a:t>Utility, Feasibility,</a:t>
            </a:r>
            <a:br>
              <a:rPr lang="en-US" sz="2000" dirty="0">
                <a:latin typeface="+mj-lt"/>
              </a:rPr>
            </a:br>
            <a:r>
              <a:rPr lang="en-US" sz="2000" dirty="0">
                <a:latin typeface="+mj-lt"/>
              </a:rPr>
              <a:t>Propriety, Accuracy</a:t>
            </a:r>
          </a:p>
        </p:txBody>
      </p:sp>
      <p:sp>
        <p:nvSpPr>
          <p:cNvPr id="9" name="Content Placeholder 8"/>
          <p:cNvSpPr>
            <a:spLocks noGrp="1"/>
          </p:cNvSpPr>
          <p:nvPr>
            <p:ph sz="quarter" idx="16"/>
          </p:nvPr>
        </p:nvSpPr>
        <p:spPr>
          <a:xfrm>
            <a:off x="2109600" y="4831200"/>
            <a:ext cx="3571200" cy="1497600"/>
          </a:xfrm>
          <a:solidFill>
            <a:srgbClr val="9AB1C8"/>
          </a:solidFill>
        </p:spPr>
        <p:txBody>
          <a:bodyPr anchor="ctr" anchorCtr="0"/>
          <a:lstStyle/>
          <a:p>
            <a:pPr marL="838800" lvl="0" indent="0">
              <a:lnSpc>
                <a:spcPct val="100000"/>
              </a:lnSpc>
              <a:spcBef>
                <a:spcPts val="0"/>
              </a:spcBef>
              <a:buNone/>
            </a:pPr>
            <a:r>
              <a:rPr lang="en-US" sz="2000" dirty="0"/>
              <a:t>Evaluation tasks</a:t>
            </a:r>
          </a:p>
        </p:txBody>
      </p:sp>
      <p:sp>
        <p:nvSpPr>
          <p:cNvPr id="10" name="Content Placeholder 9"/>
          <p:cNvSpPr>
            <a:spLocks noGrp="1"/>
          </p:cNvSpPr>
          <p:nvPr>
            <p:ph sz="quarter" idx="17"/>
          </p:nvPr>
        </p:nvSpPr>
        <p:spPr>
          <a:xfrm>
            <a:off x="5680800" y="4838400"/>
            <a:ext cx="5385600" cy="1497600"/>
          </a:xfrm>
          <a:solidFill>
            <a:schemeClr val="bg1">
              <a:lumMod val="75000"/>
            </a:schemeClr>
          </a:solidFill>
        </p:spPr>
        <p:txBody>
          <a:bodyPr anchor="ctr" anchorCtr="0">
            <a:normAutofit/>
          </a:bodyPr>
          <a:lstStyle/>
          <a:p>
            <a:pPr marL="273600" indent="0">
              <a:lnSpc>
                <a:spcPct val="100000"/>
              </a:lnSpc>
              <a:spcBef>
                <a:spcPts val="0"/>
              </a:spcBef>
              <a:buNone/>
            </a:pPr>
            <a:r>
              <a:rPr lang="en-US" sz="2000" dirty="0">
                <a:latin typeface="+mj-lt"/>
              </a:rPr>
              <a:t>Six tasks in checklist format</a:t>
            </a:r>
          </a:p>
        </p:txBody>
      </p:sp>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pPr/>
              <a:t>24</a:t>
            </a:fld>
            <a:endParaRPr lang="en-US" dirty="0"/>
          </a:p>
        </p:txBody>
      </p:sp>
    </p:spTree>
    <p:extLst>
      <p:ext uri="{BB962C8B-B14F-4D97-AF65-F5344CB8AC3E}">
        <p14:creationId xmlns:p14="http://schemas.microsoft.com/office/powerpoint/2010/main" val="314642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00" y="280800"/>
            <a:ext cx="5919975" cy="914400"/>
          </a:xfrm>
        </p:spPr>
        <p:txBody>
          <a:bodyPr>
            <a:noAutofit/>
          </a:bodyPr>
          <a:lstStyle/>
          <a:p>
            <a:pPr>
              <a:lnSpc>
                <a:spcPts val="3200"/>
              </a:lnSpc>
            </a:pPr>
            <a:r>
              <a:rPr lang="en-US" sz="28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Advice for Established and Emerging College Prevention Professionals</a:t>
            </a:r>
            <a:endParaRPr lang="en-IN" sz="2800" dirty="0"/>
          </a:p>
        </p:txBody>
      </p:sp>
      <p:sp>
        <p:nvSpPr>
          <p:cNvPr id="3" name="Content Placeholder 2"/>
          <p:cNvSpPr>
            <a:spLocks noGrp="1"/>
          </p:cNvSpPr>
          <p:nvPr>
            <p:ph idx="1"/>
          </p:nvPr>
        </p:nvSpPr>
        <p:spPr>
          <a:xfrm>
            <a:off x="8643600" y="54000"/>
            <a:ext cx="2286000" cy="460800"/>
          </a:xfrm>
        </p:spPr>
        <p:txBody>
          <a:bodyPr anchor="ctr">
            <a:noAutofit/>
          </a:bodyPr>
          <a:lstStyle/>
          <a:p>
            <a:pPr marL="0" indent="0" algn="ctr">
              <a:lnSpc>
                <a:spcPts val="3200"/>
              </a:lnSpc>
              <a:spcBef>
                <a:spcPts val="0"/>
              </a:spcBef>
              <a:buNone/>
            </a:pPr>
            <a:r>
              <a:rPr lang="en-US" sz="2000" cap="all" spc="80" dirty="0">
                <a:solidFill>
                  <a:schemeClr val="bg1"/>
                </a:solidFill>
                <a:latin typeface="Times New Roman" panose="02020603050405020304" pitchFamily="18" charset="0"/>
                <a:cs typeface="Times New Roman" panose="02020603050405020304" pitchFamily="18" charset="0"/>
              </a:rPr>
              <a:t>CHAPTER 8</a:t>
            </a:r>
          </a:p>
        </p:txBody>
      </p:sp>
      <p:pic>
        <p:nvPicPr>
          <p:cNvPr id="8" name="Picture 7" descr="Photo of Yoda Star Wars movie character.">
            <a:extLst>
              <a:ext uri="{FF2B5EF4-FFF2-40B4-BE49-F238E27FC236}">
                <a16:creationId xmlns:a16="http://schemas.microsoft.com/office/drawing/2014/main" id="{12CA5481-EE12-C846-86B1-B4B4FAD39160}"/>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r="35912"/>
          <a:stretch/>
        </p:blipFill>
        <p:spPr>
          <a:xfrm>
            <a:off x="0" y="2276304"/>
            <a:ext cx="3429000" cy="4590205"/>
          </a:xfrm>
          <a:prstGeom prst="rect">
            <a:avLst/>
          </a:prstGeom>
        </p:spPr>
      </p:pic>
      <p:sp>
        <p:nvSpPr>
          <p:cNvPr id="4" name="Content Placeholder 3"/>
          <p:cNvSpPr>
            <a:spLocks noGrp="1"/>
          </p:cNvSpPr>
          <p:nvPr>
            <p:ph sz="quarter" idx="13"/>
          </p:nvPr>
        </p:nvSpPr>
        <p:spPr>
          <a:xfrm>
            <a:off x="3182400" y="2178000"/>
            <a:ext cx="4107600" cy="2786400"/>
          </a:xfrm>
        </p:spPr>
        <p:txBody>
          <a:bodyPr>
            <a:noAutofit/>
          </a:bodyPr>
          <a:lstStyle/>
          <a:p>
            <a:pPr marL="342900" indent="-342900">
              <a:lnSpc>
                <a:spcPct val="100000"/>
              </a:lnSpc>
              <a:spcBef>
                <a:spcPts val="0"/>
              </a:spcBef>
              <a:spcAft>
                <a:spcPts val="600"/>
              </a:spcAft>
              <a:buClr>
                <a:srgbClr val="285780"/>
              </a:buClr>
              <a:buSzPct val="80000"/>
              <a:buFont typeface="Wingdings" pitchFamily="2" charset="2"/>
              <a:buChar char="§"/>
            </a:pPr>
            <a:r>
              <a:rPr lang="en-US" sz="2000" dirty="0">
                <a:latin typeface="+mj-lt"/>
              </a:rPr>
              <a:t>Inside look at the lessons learned by a prevention professional with 30+ years of experience in college AOD misuse prevention</a:t>
            </a:r>
          </a:p>
          <a:p>
            <a:pPr marL="342900" indent="-342900">
              <a:lnSpc>
                <a:spcPct val="100000"/>
              </a:lnSpc>
              <a:spcBef>
                <a:spcPts val="0"/>
              </a:spcBef>
              <a:spcAft>
                <a:spcPts val="600"/>
              </a:spcAft>
              <a:buClr>
                <a:srgbClr val="285780"/>
              </a:buClr>
              <a:buSzPct val="80000"/>
              <a:buFont typeface="Wingdings" pitchFamily="2" charset="2"/>
              <a:buChar char="§"/>
            </a:pPr>
            <a:r>
              <a:rPr lang="en-US" sz="2000" dirty="0">
                <a:latin typeface="+mj-lt"/>
              </a:rPr>
              <a:t>Recommendations for</a:t>
            </a:r>
            <a:br>
              <a:rPr lang="en-US" sz="2000" dirty="0">
                <a:latin typeface="+mj-lt"/>
              </a:rPr>
            </a:br>
            <a:r>
              <a:rPr lang="en-US" sz="2000" dirty="0">
                <a:latin typeface="+mj-lt"/>
              </a:rPr>
              <a:t>established professionals</a:t>
            </a:r>
          </a:p>
          <a:p>
            <a:pPr marL="342900" indent="-342900">
              <a:lnSpc>
                <a:spcPct val="100000"/>
              </a:lnSpc>
              <a:spcBef>
                <a:spcPts val="0"/>
              </a:spcBef>
              <a:spcAft>
                <a:spcPts val="600"/>
              </a:spcAft>
              <a:buClr>
                <a:srgbClr val="285780"/>
              </a:buClr>
              <a:buSzPct val="80000"/>
              <a:buFont typeface="Wingdings" pitchFamily="2" charset="2"/>
              <a:buChar char="§"/>
            </a:pPr>
            <a:r>
              <a:rPr lang="en-US" sz="2000" dirty="0">
                <a:latin typeface="+mj-lt"/>
              </a:rPr>
              <a:t>Suggestions for new professionals</a:t>
            </a:r>
          </a:p>
        </p:txBody>
      </p:sp>
      <p:pic>
        <p:nvPicPr>
          <p:cNvPr id="7" name="Picture 6" descr="Three young adults sitting at a table discussing a project">
            <a:extLst>
              <a:ext uri="{FF2B5EF4-FFF2-40B4-BE49-F238E27FC236}">
                <a16:creationId xmlns:a16="http://schemas.microsoft.com/office/drawing/2014/main" id="{8000AE75-B166-8C4E-BD63-E0747A874E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905" y="1058150"/>
            <a:ext cx="3796958" cy="4913710"/>
          </a:xfrm>
          <a:prstGeom prst="rect">
            <a:avLst/>
          </a:prstGeom>
          <a:effectLst>
            <a:outerShdw blurRad="304800" dist="38100" dir="2700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6" name="Slide Number Placeholder 5"/>
          <p:cNvSpPr>
            <a:spLocks noGrp="1"/>
          </p:cNvSpPr>
          <p:nvPr>
            <p:ph type="sldNum" sz="quarter" idx="12"/>
          </p:nvPr>
        </p:nvSpPr>
        <p:spPr>
          <a:xfrm>
            <a:off x="11520000" y="6501600"/>
            <a:ext cx="360000" cy="363600"/>
          </a:xfrm>
        </p:spPr>
        <p:txBody>
          <a:bodyPr/>
          <a:lstStyle/>
          <a:p>
            <a:fld id="{7CA6E40C-9A16-D04D-80C2-2BFD30A47BFB}" type="slidenum">
              <a:rPr lang="en-US" smtClean="0"/>
              <a:pPr/>
              <a:t>25</a:t>
            </a:fld>
            <a:endParaRPr lang="en-US" dirty="0"/>
          </a:p>
        </p:txBody>
      </p:sp>
      <p:sp>
        <p:nvSpPr>
          <p:cNvPr id="9" name="Rectangle 8">
            <a:extLst>
              <a:ext uri="{FF2B5EF4-FFF2-40B4-BE49-F238E27FC236}">
                <a16:creationId xmlns:a16="http://schemas.microsoft.com/office/drawing/2014/main" id="{54D7FA6B-79C1-40DB-9269-D549BC35BDA1}"/>
              </a:ext>
              <a:ext uri="{C183D7F6-B498-43B3-948B-1728B52AA6E4}">
                <adec:decorative xmlns:adec="http://schemas.microsoft.com/office/drawing/2017/decorative" val="1"/>
              </a:ext>
            </a:extLst>
          </p:cNvPr>
          <p:cNvSpPr/>
          <p:nvPr/>
        </p:nvSpPr>
        <p:spPr>
          <a:xfrm rot="16200000">
            <a:off x="271340" y="6462178"/>
            <a:ext cx="750526" cy="169277"/>
          </a:xfrm>
          <a:prstGeom prst="rect">
            <a:avLst/>
          </a:prstGeom>
        </p:spPr>
        <p:txBody>
          <a:bodyPr wrap="none">
            <a:spAutoFit/>
          </a:bodyPr>
          <a:lstStyle/>
          <a:p>
            <a:r>
              <a:rPr lang="en-US" sz="500" dirty="0">
                <a:latin typeface="+mj-lt"/>
              </a:rPr>
              <a:t>iStock.com/jpgfactory</a:t>
            </a:r>
          </a:p>
        </p:txBody>
      </p:sp>
    </p:spTree>
    <p:extLst>
      <p:ext uri="{BB962C8B-B14F-4D97-AF65-F5344CB8AC3E}">
        <p14:creationId xmlns:p14="http://schemas.microsoft.com/office/powerpoint/2010/main" val="3433117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341" y="4103403"/>
            <a:ext cx="6393600" cy="914400"/>
          </a:xfrm>
        </p:spPr>
        <p:txBody>
          <a:bodyPr>
            <a:normAutofit/>
          </a:bodyPr>
          <a:lstStyle/>
          <a:p>
            <a:pPr>
              <a:lnSpc>
                <a:spcPts val="3200"/>
              </a:lnSpc>
            </a:pPr>
            <a:r>
              <a:rPr lang="en-US" sz="3400" spc="80" dirty="0">
                <a:solidFill>
                  <a:schemeClr val="bg1"/>
                </a:solidFill>
                <a:latin typeface="Times New Roman" panose="02020603050405020304" pitchFamily="18" charset="0"/>
                <a:ea typeface="ＭＳ Ｐゴシック" pitchFamily="34" charset="-128"/>
                <a:cs typeface="Times New Roman" panose="02020603050405020304" pitchFamily="18" charset="0"/>
              </a:rPr>
              <a:t>Closing Thoughts</a:t>
            </a:r>
            <a:endParaRPr lang="en-IN" sz="3400" dirty="0"/>
          </a:p>
        </p:txBody>
      </p:sp>
      <p:pic>
        <p:nvPicPr>
          <p:cNvPr id="6" name="Picture 5">
            <a:extLst>
              <a:ext uri="{FF2B5EF4-FFF2-40B4-BE49-F238E27FC236}">
                <a16:creationId xmlns:a16="http://schemas.microsoft.com/office/drawing/2014/main" id="{1BD62FCF-1369-294F-AB15-61C4A826EEA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7243" y="618542"/>
            <a:ext cx="2509964" cy="3248187"/>
          </a:xfrm>
          <a:prstGeom prst="rect">
            <a:avLst/>
          </a:prstGeom>
          <a:effectLst>
            <a:outerShdw blurRad="304800" dist="38100" dir="2700000" algn="tl" rotWithShape="0">
              <a:prstClr val="black">
                <a:alpha val="40000"/>
              </a:prstClr>
            </a:outerShdw>
          </a:effectLst>
        </p:spPr>
      </p:pic>
      <p:sp>
        <p:nvSpPr>
          <p:cNvPr id="4" name="Footer Placeholder 3"/>
          <p:cNvSpPr>
            <a:spLocks noGrp="1"/>
          </p:cNvSpPr>
          <p:nvPr>
            <p:ph type="ftr" sz="quarter" idx="11"/>
          </p:nvPr>
        </p:nvSpPr>
        <p:spPr>
          <a:xfrm>
            <a:off x="7801965" y="6555600"/>
            <a:ext cx="3981600" cy="255600"/>
          </a:xfrm>
        </p:spPr>
        <p:txBody>
          <a:bodyPr/>
          <a:lstStyle/>
          <a:p>
            <a:r>
              <a:rPr lang="en-IN" sz="800" spc="80" dirty="0">
                <a:solidFill>
                  <a:schemeClr val="bg1"/>
                </a:solidFill>
              </a:rPr>
              <a:t>DEA GUIDE TO PREVENTING DRUG MISUSE AMONG COLLEGE STUDENTS  | </a:t>
            </a:r>
            <a:endParaRPr lang="en-US" sz="800" spc="80" dirty="0">
              <a:solidFill>
                <a:schemeClr val="bg1"/>
              </a:solidFill>
            </a:endParaRPr>
          </a:p>
        </p:txBody>
      </p:sp>
      <p:sp>
        <p:nvSpPr>
          <p:cNvPr id="5" name="Slide Number Placeholder 4"/>
          <p:cNvSpPr>
            <a:spLocks noGrp="1"/>
          </p:cNvSpPr>
          <p:nvPr>
            <p:ph type="sldNum" sz="quarter" idx="12"/>
          </p:nvPr>
        </p:nvSpPr>
        <p:spPr>
          <a:xfrm>
            <a:off x="11501528" y="6501600"/>
            <a:ext cx="360000" cy="363600"/>
          </a:xfrm>
        </p:spPr>
        <p:txBody>
          <a:bodyPr/>
          <a:lstStyle/>
          <a:p>
            <a:fld id="{7CA6E40C-9A16-D04D-80C2-2BFD30A47BFB}" type="slidenum">
              <a:rPr lang="en-US" sz="800" smtClean="0">
                <a:solidFill>
                  <a:schemeClr val="bg1"/>
                </a:solidFill>
              </a:rPr>
              <a:t>26</a:t>
            </a:fld>
            <a:endParaRPr lang="en-US" sz="800" dirty="0">
              <a:solidFill>
                <a:schemeClr val="bg1"/>
              </a:solidFill>
            </a:endParaRPr>
          </a:p>
        </p:txBody>
      </p:sp>
    </p:spTree>
    <p:extLst>
      <p:ext uri="{BB962C8B-B14F-4D97-AF65-F5344CB8AC3E}">
        <p14:creationId xmlns:p14="http://schemas.microsoft.com/office/powerpoint/2010/main" val="926039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ur students standing next to each other smiling.">
            <a:extLst>
              <a:ext uri="{FF2B5EF4-FFF2-40B4-BE49-F238E27FC236}">
                <a16:creationId xmlns:a16="http://schemas.microsoft.com/office/drawing/2014/main" id="{ECC92A7E-06BD-4E41-87EC-812BA18808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7"/>
          <a:stretch/>
        </p:blipFill>
        <p:spPr>
          <a:xfrm flipH="1">
            <a:off x="-3" y="3142591"/>
            <a:ext cx="12251525" cy="3723917"/>
          </a:xfrm>
          <a:prstGeom prst="rect">
            <a:avLst/>
          </a:prstGeom>
        </p:spPr>
      </p:pic>
      <p:sp>
        <p:nvSpPr>
          <p:cNvPr id="6" name="Rectangle 5">
            <a:extLst>
              <a:ext uri="{FF2B5EF4-FFF2-40B4-BE49-F238E27FC236}">
                <a16:creationId xmlns:a16="http://schemas.microsoft.com/office/drawing/2014/main" id="{22676FB7-3756-4B4C-81E5-84E302834D27}"/>
              </a:ext>
              <a:ext uri="{C183D7F6-B498-43B3-948B-1728B52AA6E4}">
                <adec:decorative xmlns:adec="http://schemas.microsoft.com/office/drawing/2017/decorative" val="1"/>
              </a:ext>
            </a:extLst>
          </p:cNvPr>
          <p:cNvSpPr/>
          <p:nvPr/>
        </p:nvSpPr>
        <p:spPr>
          <a:xfrm>
            <a:off x="2739290" y="432105"/>
            <a:ext cx="6713415" cy="3531736"/>
          </a:xfrm>
          <a:prstGeom prst="rect">
            <a:avLst/>
          </a:prstGeom>
          <a:solidFill>
            <a:srgbClr val="003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B0A47E-DBD8-5444-8198-8520553D3FC7}"/>
              </a:ext>
              <a:ext uri="{C183D7F6-B498-43B3-948B-1728B52AA6E4}">
                <adec:decorative xmlns:adec="http://schemas.microsoft.com/office/drawing/2017/decorative" val="1"/>
              </a:ext>
            </a:extLst>
          </p:cNvPr>
          <p:cNvSpPr/>
          <p:nvPr/>
        </p:nvSpPr>
        <p:spPr>
          <a:xfrm>
            <a:off x="2983596" y="658255"/>
            <a:ext cx="6207295" cy="3079436"/>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92050" y="632025"/>
            <a:ext cx="6714000" cy="3531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nSpc>
                <a:spcPct val="100000"/>
              </a:lnSpc>
              <a:spcBef>
                <a:spcPts val="0"/>
              </a:spcBef>
              <a:spcAft>
                <a:spcPts val="1200"/>
              </a:spcAft>
              <a:buNone/>
            </a:pPr>
            <a:r>
              <a:rPr lang="en-US" sz="2400" spc="80" dirty="0">
                <a:solidFill>
                  <a:prstClr val="white"/>
                </a:solidFill>
                <a:latin typeface="Times New Roman" panose="02020603050405020304" pitchFamily="18" charset="0"/>
                <a:cs typeface="Times New Roman" panose="02020603050405020304" pitchFamily="18" charset="0"/>
              </a:rPr>
              <a:t>FOR MORE INFORMATION:</a:t>
            </a:r>
          </a:p>
          <a:p>
            <a:pPr marL="15875" lvl="1" indent="0">
              <a:lnSpc>
                <a:spcPct val="100000"/>
              </a:lnSpc>
              <a:spcBef>
                <a:spcPts val="0"/>
              </a:spcBef>
              <a:spcAft>
                <a:spcPts val="1500"/>
              </a:spcAft>
              <a:buNone/>
            </a:pPr>
            <a:r>
              <a:rPr lang="en-US" sz="2200" spc="80" dirty="0">
                <a:solidFill>
                  <a:prstClr val="white"/>
                </a:solidFill>
                <a:latin typeface="Times New Roman" panose="02020603050405020304" pitchFamily="18" charset="0"/>
                <a:cs typeface="Times New Roman" panose="02020603050405020304" pitchFamily="18" charset="0"/>
              </a:rPr>
              <a:t>DEA Campus Drug Prevention website </a:t>
            </a:r>
            <a:r>
              <a:rPr lang="en-US" sz="2000" spc="80" dirty="0">
                <a:solidFill>
                  <a:schemeClr val="accent1">
                    <a:lumMod val="20000"/>
                    <a:lumOff val="80000"/>
                  </a:schemeClr>
                </a:solidFill>
                <a:latin typeface="Times New Roman" panose="02020603050405020304" pitchFamily="18" charset="0"/>
                <a:cs typeface="Times New Roman" panose="02020603050405020304" pitchFamily="18" charset="0"/>
                <a:hlinkClick r:id="rId4" tooltip="http://www.campusdrugprevention.gov/">
                  <a:extLst>
                    <a:ext uri="{A12FA001-AC4F-418D-AE19-62706E023703}">
                      <ahyp:hlinkClr xmlns:ahyp="http://schemas.microsoft.com/office/drawing/2018/hyperlinkcolor" val="tx"/>
                    </a:ext>
                  </a:extLst>
                </a:hlinkClick>
              </a:rPr>
              <a:t>www.campusdrugprevention.gov</a:t>
            </a:r>
            <a:endParaRPr lang="en-US" sz="2000" spc="80" dirty="0">
              <a:solidFill>
                <a:schemeClr val="accent1">
                  <a:lumMod val="20000"/>
                  <a:lumOff val="80000"/>
                </a:schemeClr>
              </a:solidFill>
              <a:latin typeface="Times New Roman" panose="02020603050405020304" pitchFamily="18" charset="0"/>
              <a:cs typeface="Times New Roman" panose="02020603050405020304" pitchFamily="18" charset="0"/>
            </a:endParaRPr>
          </a:p>
          <a:p>
            <a:pPr marL="0" lvl="0" indent="0">
              <a:lnSpc>
                <a:spcPts val="2600"/>
              </a:lnSpc>
              <a:spcBef>
                <a:spcPts val="0"/>
              </a:spcBef>
              <a:buNone/>
            </a:pPr>
            <a:r>
              <a:rPr lang="en-US" sz="2200" spc="80" dirty="0">
                <a:solidFill>
                  <a:prstClr val="white"/>
                </a:solidFill>
                <a:latin typeface="Times New Roman" panose="02020603050405020304" pitchFamily="18" charset="0"/>
                <a:cs typeface="Times New Roman" panose="02020603050405020304" pitchFamily="18" charset="0"/>
              </a:rPr>
              <a:t>Prevention with Purpose: </a:t>
            </a:r>
            <a:br>
              <a:rPr lang="en-US" sz="2200" spc="80" dirty="0">
                <a:solidFill>
                  <a:prstClr val="white"/>
                </a:solidFill>
                <a:latin typeface="Times New Roman" panose="02020603050405020304" pitchFamily="18" charset="0"/>
                <a:cs typeface="Times New Roman" panose="02020603050405020304" pitchFamily="18" charset="0"/>
              </a:rPr>
            </a:br>
            <a:r>
              <a:rPr lang="en-US" sz="2200" spc="80" dirty="0">
                <a:solidFill>
                  <a:prstClr val="white"/>
                </a:solidFill>
                <a:latin typeface="Times New Roman" panose="02020603050405020304" pitchFamily="18" charset="0"/>
                <a:cs typeface="Times New Roman" panose="02020603050405020304" pitchFamily="18" charset="0"/>
              </a:rPr>
              <a:t>A Strategic Planning Guide for Preventing </a:t>
            </a:r>
            <a:br>
              <a:rPr lang="en-US" sz="2200" spc="80" dirty="0">
                <a:solidFill>
                  <a:prstClr val="white"/>
                </a:solidFill>
                <a:latin typeface="Times New Roman" panose="02020603050405020304" pitchFamily="18" charset="0"/>
                <a:cs typeface="Times New Roman" panose="02020603050405020304" pitchFamily="18" charset="0"/>
              </a:rPr>
            </a:br>
            <a:r>
              <a:rPr lang="en-US" sz="2200" spc="80" dirty="0">
                <a:solidFill>
                  <a:prstClr val="white"/>
                </a:solidFill>
                <a:latin typeface="Times New Roman" panose="02020603050405020304" pitchFamily="18" charset="0"/>
                <a:cs typeface="Times New Roman" panose="02020603050405020304" pitchFamily="18" charset="0"/>
              </a:rPr>
              <a:t>Drug Misuse among College Students</a:t>
            </a:r>
            <a:endParaRPr lang="en-US" sz="2200" spc="80" dirty="0">
              <a:solidFill>
                <a:schemeClr val="accent1">
                  <a:lumMod val="20000"/>
                  <a:lumOff val="80000"/>
                </a:schemeClr>
              </a:solidFill>
              <a:latin typeface="Times New Roman" panose="02020603050405020304" pitchFamily="18" charset="0"/>
              <a:cs typeface="Times New Roman" panose="02020603050405020304" pitchFamily="18" charset="0"/>
            </a:endParaRPr>
          </a:p>
          <a:p>
            <a:pPr marL="15875" lvl="1" indent="0">
              <a:lnSpc>
                <a:spcPct val="100000"/>
              </a:lnSpc>
              <a:spcBef>
                <a:spcPts val="0"/>
              </a:spcBef>
              <a:buNone/>
            </a:pPr>
            <a:r>
              <a:rPr lang="en-US" sz="2000" spc="80" dirty="0">
                <a:solidFill>
                  <a:schemeClr val="accent1">
                    <a:lumMod val="20000"/>
                    <a:lumOff val="80000"/>
                  </a:schemeClr>
                </a:solidFill>
                <a:latin typeface="Times New Roman" panose="02020603050405020304" pitchFamily="18" charset="0"/>
                <a:cs typeface="Times New Roman" panose="02020603050405020304" pitchFamily="18" charset="0"/>
                <a:hlinkClick r:id="rId5" tooltip="http://www.campusdrugprevention.gov/preventionguide">
                  <a:extLst>
                    <a:ext uri="{A12FA001-AC4F-418D-AE19-62706E023703}">
                      <ahyp:hlinkClr xmlns:ahyp="http://schemas.microsoft.com/office/drawing/2018/hyperlinkcolor" val="tx"/>
                    </a:ext>
                  </a:extLst>
                </a:hlinkClick>
              </a:rPr>
              <a:t>www.campusdrugprevention.gov/preventionguide</a:t>
            </a:r>
            <a:endParaRPr lang="en-US" sz="2000" spc="80" dirty="0">
              <a:solidFill>
                <a:schemeClr val="accent1">
                  <a:lumMod val="20000"/>
                  <a:lumOff val="80000"/>
                </a:schemeClr>
              </a:solidFill>
              <a:latin typeface="Times New Roman" panose="02020603050405020304" pitchFamily="18" charset="0"/>
              <a:cs typeface="Times New Roman" panose="02020603050405020304" pitchFamily="18" charset="0"/>
            </a:endParaRPr>
          </a:p>
          <a:p>
            <a:pPr marL="0" algn="ctr"/>
            <a:endParaRPr lang="en-IN" sz="1800" dirty="0">
              <a:solidFill>
                <a:schemeClr val="lt1"/>
              </a:solidFill>
            </a:endParaRPr>
          </a:p>
        </p:txBody>
      </p:sp>
      <p:sp>
        <p:nvSpPr>
          <p:cNvPr id="4" name="Footer Placeholder 3"/>
          <p:cNvSpPr>
            <a:spLocks noGrp="1"/>
          </p:cNvSpPr>
          <p:nvPr>
            <p:ph type="ftr" sz="quarter" idx="11"/>
          </p:nvPr>
        </p:nvSpPr>
        <p:spPr>
          <a:xfrm>
            <a:off x="7762294" y="6556376"/>
            <a:ext cx="3981449" cy="254000"/>
          </a:xfrm>
        </p:spPr>
        <p:txBody>
          <a:bodyPr/>
          <a:lstStyle/>
          <a:p>
            <a:r>
              <a:rPr lang="en-IN" spc="80" dirty="0">
                <a:solidFill>
                  <a:schemeClr val="bg1"/>
                </a:solidFill>
                <a:cs typeface="Times New Roman" panose="02020603050405020304" pitchFamily="18" charset="0"/>
              </a:rPr>
              <a:t>DEA GUIDE TO PREVENTING DRUG MISUSE AMONG COLLEGE STUDENTS  | </a:t>
            </a:r>
            <a:endParaRPr lang="en-US" dirty="0">
              <a:solidFill>
                <a:schemeClr val="bg1"/>
              </a:solidFill>
            </a:endParaRPr>
          </a:p>
        </p:txBody>
      </p:sp>
      <p:sp>
        <p:nvSpPr>
          <p:cNvPr id="5" name="Slide Number Placeholder 4"/>
          <p:cNvSpPr>
            <a:spLocks noGrp="1"/>
          </p:cNvSpPr>
          <p:nvPr>
            <p:ph type="sldNum" sz="quarter" idx="12"/>
          </p:nvPr>
        </p:nvSpPr>
        <p:spPr>
          <a:xfrm>
            <a:off x="11515726" y="6500989"/>
            <a:ext cx="346462" cy="365125"/>
          </a:xfrm>
        </p:spPr>
        <p:txBody>
          <a:bodyPr/>
          <a:lstStyle/>
          <a:p>
            <a:fld id="{7CA6E40C-9A16-D04D-80C2-2BFD30A47BFB}" type="slidenum">
              <a:rPr lang="en-US" smtClean="0">
                <a:solidFill>
                  <a:schemeClr val="bg1"/>
                </a:solidFill>
              </a:rPr>
              <a:pPr/>
              <a:t>27</a:t>
            </a:fld>
            <a:endParaRPr lang="en-US" dirty="0">
              <a:solidFill>
                <a:schemeClr val="bg1"/>
              </a:solidFill>
            </a:endParaRPr>
          </a:p>
        </p:txBody>
      </p:sp>
    </p:spTree>
    <p:extLst>
      <p:ext uri="{BB962C8B-B14F-4D97-AF65-F5344CB8AC3E}">
        <p14:creationId xmlns:p14="http://schemas.microsoft.com/office/powerpoint/2010/main" val="113247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770" y="386610"/>
            <a:ext cx="8704412" cy="773174"/>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Why Drug Misuse Prevention on College Campuses?</a:t>
            </a:r>
            <a:endParaRPr lang="en-IN" dirty="0"/>
          </a:p>
        </p:txBody>
      </p:sp>
      <p:pic>
        <p:nvPicPr>
          <p:cNvPr id="7" name="Picture 6" descr="Four students walking next to each other in a hallway.">
            <a:extLst>
              <a:ext uri="{FF2B5EF4-FFF2-40B4-BE49-F238E27FC236}">
                <a16:creationId xmlns:a16="http://schemas.microsoft.com/office/drawing/2014/main" id="{401D7A56-B678-024B-9157-B53970ED1D5A}"/>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 y="1451229"/>
            <a:ext cx="6054782" cy="5424410"/>
          </a:xfrm>
          <a:prstGeom prst="rect">
            <a:avLst/>
          </a:prstGeom>
          <a:effectLst/>
        </p:spPr>
      </p:pic>
      <p:sp>
        <p:nvSpPr>
          <p:cNvPr id="3" name="Content Placeholder 2"/>
          <p:cNvSpPr>
            <a:spLocks noGrp="1"/>
          </p:cNvSpPr>
          <p:nvPr>
            <p:ph idx="1"/>
          </p:nvPr>
        </p:nvSpPr>
        <p:spPr>
          <a:xfrm>
            <a:off x="6410501" y="1914500"/>
            <a:ext cx="4667250" cy="2540000"/>
          </a:xfrm>
        </p:spPr>
        <p:txBody>
          <a:bodyPr>
            <a:noAutofit/>
          </a:bodyPr>
          <a:lstStyle/>
          <a:p>
            <a:pPr marL="0" lvl="0" indent="0">
              <a:lnSpc>
                <a:spcPct val="100000"/>
              </a:lnSpc>
              <a:spcBef>
                <a:spcPts val="1200"/>
              </a:spcBef>
              <a:spcAft>
                <a:spcPts val="1200"/>
              </a:spcAft>
              <a:buNone/>
            </a:pPr>
            <a:r>
              <a:rPr lang="en-US" sz="2000" b="1" dirty="0">
                <a:solidFill>
                  <a:srgbClr val="003F59"/>
                </a:solidFill>
                <a:latin typeface="+mj-lt"/>
              </a:rPr>
              <a:t>Opportunity to prevent </a:t>
            </a:r>
            <a:r>
              <a:rPr lang="en-US" sz="2000" dirty="0">
                <a:solidFill>
                  <a:prstClr val="black"/>
                </a:solidFill>
                <a:latin typeface="+mj-lt"/>
              </a:rPr>
              <a:t>drug use that</a:t>
            </a:r>
            <a:br>
              <a:rPr lang="en-US" sz="2000" dirty="0">
                <a:solidFill>
                  <a:prstClr val="black"/>
                </a:solidFill>
                <a:latin typeface="+mj-lt"/>
              </a:rPr>
            </a:br>
            <a:r>
              <a:rPr lang="en-US" sz="2000" dirty="0">
                <a:solidFill>
                  <a:prstClr val="black"/>
                </a:solidFill>
                <a:latin typeface="+mj-lt"/>
              </a:rPr>
              <a:t>tends to start while in college</a:t>
            </a:r>
          </a:p>
          <a:p>
            <a:pPr marL="0" lvl="0" indent="0">
              <a:lnSpc>
                <a:spcPct val="100000"/>
              </a:lnSpc>
              <a:spcBef>
                <a:spcPts val="1200"/>
              </a:spcBef>
              <a:spcAft>
                <a:spcPts val="1200"/>
              </a:spcAft>
              <a:buNone/>
            </a:pPr>
            <a:r>
              <a:rPr lang="en-US" sz="2000" b="1" dirty="0">
                <a:solidFill>
                  <a:srgbClr val="003F59"/>
                </a:solidFill>
                <a:latin typeface="+mj-lt"/>
              </a:rPr>
              <a:t>Ideal setting </a:t>
            </a:r>
            <a:r>
              <a:rPr lang="en-US" sz="2000" dirty="0">
                <a:solidFill>
                  <a:prstClr val="black"/>
                </a:solidFill>
                <a:latin typeface="+mj-lt"/>
              </a:rPr>
              <a:t>for prevention efforts</a:t>
            </a:r>
          </a:p>
          <a:p>
            <a:pPr marL="0" lvl="0" indent="0">
              <a:lnSpc>
                <a:spcPct val="100000"/>
              </a:lnSpc>
              <a:spcBef>
                <a:spcPts val="1200"/>
              </a:spcBef>
              <a:spcAft>
                <a:spcPts val="1200"/>
              </a:spcAft>
              <a:buNone/>
            </a:pPr>
            <a:r>
              <a:rPr lang="en-US" sz="2000" b="1" dirty="0">
                <a:solidFill>
                  <a:srgbClr val="003F59"/>
                </a:solidFill>
                <a:latin typeface="+mj-lt"/>
              </a:rPr>
              <a:t>Many individuals committed </a:t>
            </a:r>
            <a:r>
              <a:rPr lang="en-US" sz="2000" dirty="0">
                <a:solidFill>
                  <a:prstClr val="black"/>
                </a:solidFill>
                <a:latin typeface="+mj-lt"/>
              </a:rPr>
              <a:t>to </a:t>
            </a:r>
            <a:br>
              <a:rPr lang="en-US" sz="2000" dirty="0">
                <a:solidFill>
                  <a:prstClr val="black"/>
                </a:solidFill>
                <a:latin typeface="+mj-lt"/>
              </a:rPr>
            </a:br>
            <a:r>
              <a:rPr lang="en-US" sz="2000" dirty="0">
                <a:solidFill>
                  <a:prstClr val="black"/>
                </a:solidFill>
                <a:latin typeface="+mj-lt"/>
              </a:rPr>
              <a:t>students’ health and well-being</a:t>
            </a:r>
          </a:p>
        </p:txBody>
      </p:sp>
      <p:sp>
        <p:nvSpPr>
          <p:cNvPr id="6" name="Content Placeholder 5"/>
          <p:cNvSpPr>
            <a:spLocks noGrp="1"/>
          </p:cNvSpPr>
          <p:nvPr>
            <p:ph sz="quarter" idx="13"/>
          </p:nvPr>
        </p:nvSpPr>
        <p:spPr>
          <a:xfrm>
            <a:off x="6646583" y="4331964"/>
            <a:ext cx="4848225" cy="1922462"/>
          </a:xfrm>
        </p:spPr>
        <p:txBody>
          <a:bodyPr>
            <a:noAutofit/>
          </a:bodyPr>
          <a:lstStyle/>
          <a:p>
            <a:pPr marL="0" lvl="0" indent="0">
              <a:lnSpc>
                <a:spcPct val="100000"/>
              </a:lnSpc>
              <a:spcBef>
                <a:spcPts val="0"/>
              </a:spcBef>
              <a:buNone/>
            </a:pPr>
            <a:r>
              <a:rPr lang="en-US" sz="12500" dirty="0">
                <a:solidFill>
                  <a:srgbClr val="285780"/>
                </a:solidFill>
                <a:latin typeface="Times New Roman" panose="02020603050405020304" pitchFamily="18" charset="0"/>
                <a:cs typeface="Times New Roman" panose="02020603050405020304" pitchFamily="18" charset="0"/>
              </a:rPr>
              <a:t>W</a:t>
            </a:r>
            <a:r>
              <a:rPr lang="en-US" sz="12500" dirty="0">
                <a:solidFill>
                  <a:srgbClr val="003F59"/>
                </a:solidFill>
                <a:latin typeface="Times New Roman" panose="02020603050405020304" pitchFamily="18" charset="0"/>
                <a:cs typeface="Times New Roman" panose="02020603050405020304" pitchFamily="18" charset="0"/>
              </a:rPr>
              <a:t>H</a:t>
            </a:r>
            <a:r>
              <a:rPr lang="en-US" sz="12500" dirty="0">
                <a:solidFill>
                  <a:srgbClr val="4B3857"/>
                </a:solidFill>
                <a:latin typeface="Times New Roman" panose="02020603050405020304" pitchFamily="18" charset="0"/>
                <a:cs typeface="Times New Roman" panose="02020603050405020304" pitchFamily="18" charset="0"/>
              </a:rPr>
              <a:t>Y</a:t>
            </a:r>
            <a:r>
              <a:rPr lang="en-US" sz="12500"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IN" spc="80" dirty="0">
                <a:solidFill>
                  <a:schemeClr val="tx1"/>
                </a:solidFill>
                <a:cs typeface="Times New Roman" panose="02020603050405020304" pitchFamily="18" charset="0"/>
              </a:rPr>
              <a:t>DEA GUIDE TO PREVENTING DRUG MISUSE AMONG COLLEGE STUDENTS  | </a:t>
            </a:r>
            <a:endParaRPr lang="en-US" dirty="0"/>
          </a:p>
        </p:txBody>
      </p:sp>
      <p:sp>
        <p:nvSpPr>
          <p:cNvPr id="5" name="Slide Number Placeholder 4"/>
          <p:cNvSpPr>
            <a:spLocks noGrp="1"/>
          </p:cNvSpPr>
          <p:nvPr>
            <p:ph type="sldNum" sz="quarter" idx="12"/>
          </p:nvPr>
        </p:nvSpPr>
        <p:spPr/>
        <p:txBody>
          <a:bodyPr/>
          <a:lstStyle/>
          <a:p>
            <a:fld id="{7CA6E40C-9A16-D04D-80C2-2BFD30A47BFB}" type="slidenum">
              <a:rPr lang="en-US" smtClean="0"/>
              <a:pPr/>
              <a:t>3</a:t>
            </a:fld>
            <a:endParaRPr lang="en-US" dirty="0"/>
          </a:p>
        </p:txBody>
      </p:sp>
    </p:spTree>
    <p:extLst>
      <p:ext uri="{BB962C8B-B14F-4D97-AF65-F5344CB8AC3E}">
        <p14:creationId xmlns:p14="http://schemas.microsoft.com/office/powerpoint/2010/main" val="338929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769" y="386411"/>
            <a:ext cx="7500763" cy="773174"/>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Current Trends in Young Adult Drug Use </a:t>
            </a:r>
            <a:r>
              <a:rPr lang="en-US" sz="20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(1 of 2)</a:t>
            </a:r>
            <a:endParaRPr lang="en-IN" dirty="0"/>
          </a:p>
        </p:txBody>
      </p:sp>
      <p:sp>
        <p:nvSpPr>
          <p:cNvPr id="3" name="Content Placeholder 2"/>
          <p:cNvSpPr>
            <a:spLocks noGrp="1"/>
          </p:cNvSpPr>
          <p:nvPr>
            <p:ph idx="1"/>
          </p:nvPr>
        </p:nvSpPr>
        <p:spPr>
          <a:xfrm>
            <a:off x="1948541" y="1916734"/>
            <a:ext cx="6475023" cy="365916"/>
          </a:xfrm>
        </p:spPr>
        <p:txBody>
          <a:bodyPr>
            <a:noAutofit/>
          </a:bodyPr>
          <a:lstStyle/>
          <a:p>
            <a:pPr marL="0" lvl="0" indent="0">
              <a:lnSpc>
                <a:spcPct val="100000"/>
              </a:lnSpc>
              <a:spcBef>
                <a:spcPts val="0"/>
              </a:spcBef>
              <a:buClr>
                <a:srgbClr val="285780"/>
              </a:buClr>
              <a:buNone/>
            </a:pPr>
            <a:r>
              <a:rPr lang="en-US" sz="2200" b="1" dirty="0">
                <a:solidFill>
                  <a:srgbClr val="4B3857"/>
                </a:solidFill>
                <a:latin typeface="Calibri Light" panose="020F0302020204030204"/>
              </a:rPr>
              <a:t>Alcohol is most widely used drug on college campuses.</a:t>
            </a:r>
          </a:p>
        </p:txBody>
      </p:sp>
      <p:sp>
        <p:nvSpPr>
          <p:cNvPr id="6" name="Content Placeholder 5"/>
          <p:cNvSpPr>
            <a:spLocks noGrp="1"/>
          </p:cNvSpPr>
          <p:nvPr>
            <p:ph sz="quarter" idx="13"/>
          </p:nvPr>
        </p:nvSpPr>
        <p:spPr>
          <a:xfrm>
            <a:off x="1949125" y="2283247"/>
            <a:ext cx="2184335" cy="2075058"/>
          </a:xfrm>
        </p:spPr>
        <p:txBody>
          <a:bodyPr anchor="ctr">
            <a:noAutofit/>
          </a:bodyPr>
          <a:lstStyle/>
          <a:p>
            <a:pPr marL="0" lvl="1" indent="0">
              <a:lnSpc>
                <a:spcPct val="100000"/>
              </a:lnSpc>
              <a:spcBef>
                <a:spcPts val="0"/>
              </a:spcBef>
              <a:buNone/>
            </a:pPr>
            <a:r>
              <a:rPr lang="en-US" sz="7500" dirty="0">
                <a:solidFill>
                  <a:srgbClr val="003F59"/>
                </a:solidFill>
                <a:latin typeface="Times New Roman" panose="02020603050405020304" pitchFamily="18" charset="0"/>
                <a:cs typeface="Times New Roman" panose="02020603050405020304" pitchFamily="18" charset="0"/>
              </a:rPr>
              <a:t>75</a:t>
            </a:r>
            <a:r>
              <a:rPr lang="en-US" sz="5000" dirty="0">
                <a:solidFill>
                  <a:srgbClr val="003F59"/>
                </a:solidFill>
                <a:latin typeface="Times" pitchFamily="2" charset="0"/>
              </a:rPr>
              <a:t>%</a:t>
            </a:r>
            <a:br>
              <a:rPr lang="en-US" sz="2000" dirty="0">
                <a:solidFill>
                  <a:prstClr val="black"/>
                </a:solidFill>
                <a:latin typeface="Calibri Light" panose="020F0302020204030204"/>
              </a:rPr>
            </a:br>
            <a:r>
              <a:rPr lang="en-US" sz="2000" dirty="0">
                <a:solidFill>
                  <a:prstClr val="black"/>
                </a:solidFill>
                <a:latin typeface="+mj-lt"/>
              </a:rPr>
              <a:t>of students</a:t>
            </a:r>
            <a:br>
              <a:rPr lang="en-US" sz="2000" dirty="0">
                <a:solidFill>
                  <a:prstClr val="black"/>
                </a:solidFill>
                <a:latin typeface="+mj-lt"/>
              </a:rPr>
            </a:br>
            <a:r>
              <a:rPr lang="en-US" sz="2000" dirty="0">
                <a:solidFill>
                  <a:prstClr val="black"/>
                </a:solidFill>
                <a:latin typeface="+mj-lt"/>
              </a:rPr>
              <a:t>reported they used alcohol in past year</a:t>
            </a:r>
          </a:p>
        </p:txBody>
      </p:sp>
      <p:sp>
        <p:nvSpPr>
          <p:cNvPr id="7" name="Content Placeholder 6"/>
          <p:cNvSpPr>
            <a:spLocks noGrp="1"/>
          </p:cNvSpPr>
          <p:nvPr>
            <p:ph sz="quarter" idx="14"/>
          </p:nvPr>
        </p:nvSpPr>
        <p:spPr>
          <a:xfrm>
            <a:off x="5063544" y="2347913"/>
            <a:ext cx="2495940" cy="2071687"/>
          </a:xfrm>
        </p:spPr>
        <p:txBody>
          <a:bodyPr anchor="b">
            <a:noAutofit/>
          </a:bodyPr>
          <a:lstStyle/>
          <a:p>
            <a:pPr marL="0" lvl="1" indent="0">
              <a:lnSpc>
                <a:spcPct val="100000"/>
              </a:lnSpc>
              <a:spcBef>
                <a:spcPts val="0"/>
              </a:spcBef>
              <a:buNone/>
            </a:pPr>
            <a:r>
              <a:rPr lang="en-US" sz="7500" dirty="0">
                <a:solidFill>
                  <a:srgbClr val="285780"/>
                </a:solidFill>
                <a:latin typeface="Times New Roman" panose="02020603050405020304" pitchFamily="18" charset="0"/>
                <a:cs typeface="Times New Roman" panose="02020603050405020304" pitchFamily="18" charset="0"/>
              </a:rPr>
              <a:t>40</a:t>
            </a:r>
            <a:r>
              <a:rPr lang="en-US" sz="8000" dirty="0">
                <a:solidFill>
                  <a:srgbClr val="285780"/>
                </a:solidFill>
                <a:latin typeface="Times New Roman" panose="02020603050405020304" pitchFamily="18" charset="0"/>
                <a:cs typeface="Times New Roman" panose="02020603050405020304" pitchFamily="18" charset="0"/>
              </a:rPr>
              <a:t>.</a:t>
            </a:r>
            <a:r>
              <a:rPr lang="en-US" sz="6000" dirty="0">
                <a:solidFill>
                  <a:srgbClr val="285780"/>
                </a:solidFill>
                <a:latin typeface="Times" pitchFamily="2" charset="0"/>
              </a:rPr>
              <a:t>3</a:t>
            </a:r>
            <a:r>
              <a:rPr lang="en-US" sz="5000" dirty="0">
                <a:solidFill>
                  <a:srgbClr val="285780"/>
                </a:solidFill>
                <a:latin typeface="Times" pitchFamily="2" charset="0"/>
              </a:rPr>
              <a:t>%</a:t>
            </a:r>
            <a:br>
              <a:rPr lang="en-US" sz="2000" dirty="0">
                <a:solidFill>
                  <a:prstClr val="black"/>
                </a:solidFill>
                <a:latin typeface="Calibri Light" panose="020F0302020204030204"/>
              </a:rPr>
            </a:br>
            <a:r>
              <a:rPr lang="en-US" sz="2000" dirty="0">
                <a:solidFill>
                  <a:prstClr val="black"/>
                </a:solidFill>
                <a:latin typeface="+mj-lt"/>
              </a:rPr>
              <a:t>of college women reported being </a:t>
            </a:r>
            <a:br>
              <a:rPr lang="en-US" sz="2000" dirty="0">
                <a:solidFill>
                  <a:prstClr val="black"/>
                </a:solidFill>
                <a:latin typeface="+mj-lt"/>
              </a:rPr>
            </a:br>
            <a:r>
              <a:rPr lang="en-US" sz="2000" dirty="0">
                <a:solidFill>
                  <a:prstClr val="black"/>
                </a:solidFill>
                <a:latin typeface="+mj-lt"/>
              </a:rPr>
              <a:t>drunk in past month</a:t>
            </a:r>
          </a:p>
        </p:txBody>
      </p:sp>
      <p:sp>
        <p:nvSpPr>
          <p:cNvPr id="8" name="Content Placeholder 7"/>
          <p:cNvSpPr>
            <a:spLocks noGrp="1"/>
          </p:cNvSpPr>
          <p:nvPr>
            <p:ph sz="quarter" idx="15"/>
          </p:nvPr>
        </p:nvSpPr>
        <p:spPr>
          <a:xfrm>
            <a:off x="8105194" y="2497543"/>
            <a:ext cx="2334400" cy="1893482"/>
          </a:xfrm>
        </p:spPr>
        <p:txBody>
          <a:bodyPr anchor="b">
            <a:noAutofit/>
          </a:bodyPr>
          <a:lstStyle/>
          <a:p>
            <a:pPr marL="0" lvl="1" indent="0">
              <a:lnSpc>
                <a:spcPct val="100000"/>
              </a:lnSpc>
              <a:spcBef>
                <a:spcPts val="0"/>
              </a:spcBef>
              <a:buNone/>
            </a:pPr>
            <a:r>
              <a:rPr lang="en-US" sz="7500" dirty="0">
                <a:solidFill>
                  <a:srgbClr val="4B3857"/>
                </a:solidFill>
                <a:latin typeface="Times New Roman" panose="02020603050405020304" pitchFamily="18" charset="0"/>
                <a:cs typeface="Times New Roman" panose="02020603050405020304" pitchFamily="18" charset="0"/>
              </a:rPr>
              <a:t>35</a:t>
            </a:r>
            <a:r>
              <a:rPr lang="en-US" sz="6000" dirty="0">
                <a:solidFill>
                  <a:srgbClr val="4B3857"/>
                </a:solidFill>
                <a:latin typeface="Times New Roman" panose="02020603050405020304" pitchFamily="18" charset="0"/>
                <a:cs typeface="Times New Roman" panose="02020603050405020304" pitchFamily="18" charset="0"/>
              </a:rPr>
              <a:t>.5</a:t>
            </a:r>
            <a:r>
              <a:rPr lang="en-US" sz="5000" dirty="0">
                <a:solidFill>
                  <a:srgbClr val="4B3857"/>
                </a:solidFill>
                <a:latin typeface="Times" pitchFamily="2" charset="0"/>
              </a:rPr>
              <a:t>%</a:t>
            </a:r>
            <a:br>
              <a:rPr lang="en-US" sz="2000" dirty="0">
                <a:solidFill>
                  <a:prstClr val="black"/>
                </a:solidFill>
                <a:latin typeface="Calibri Light" panose="020F0302020204030204"/>
              </a:rPr>
            </a:br>
            <a:r>
              <a:rPr lang="en-US" sz="2000" dirty="0">
                <a:solidFill>
                  <a:prstClr val="black"/>
                </a:solidFill>
                <a:latin typeface="+mj-lt"/>
              </a:rPr>
              <a:t>of college men</a:t>
            </a:r>
            <a:br>
              <a:rPr lang="en-US" sz="2000" dirty="0">
                <a:solidFill>
                  <a:prstClr val="black"/>
                </a:solidFill>
                <a:latin typeface="+mj-lt"/>
              </a:rPr>
            </a:br>
            <a:r>
              <a:rPr lang="en-US" sz="2000" dirty="0">
                <a:solidFill>
                  <a:prstClr val="black"/>
                </a:solidFill>
                <a:latin typeface="+mj-lt"/>
              </a:rPr>
              <a:t>reported being</a:t>
            </a:r>
            <a:br>
              <a:rPr lang="en-US" sz="2000" dirty="0">
                <a:solidFill>
                  <a:prstClr val="black"/>
                </a:solidFill>
                <a:latin typeface="+mj-lt"/>
              </a:rPr>
            </a:br>
            <a:r>
              <a:rPr lang="en-US" sz="2000" dirty="0">
                <a:solidFill>
                  <a:prstClr val="black"/>
                </a:solidFill>
                <a:latin typeface="+mj-lt"/>
              </a:rPr>
              <a:t>drunk in past month</a:t>
            </a:r>
          </a:p>
        </p:txBody>
      </p:sp>
      <p:cxnSp>
        <p:nvCxnSpPr>
          <p:cNvPr id="9" name="Straight Connector 8">
            <a:extLst>
              <a:ext uri="{FF2B5EF4-FFF2-40B4-BE49-F238E27FC236}">
                <a16:creationId xmlns:a16="http://schemas.microsoft.com/office/drawing/2014/main" id="{DB35FCC3-19F4-194B-B9C0-4629F9DB7F6B}"/>
              </a:ext>
              <a:ext uri="{C183D7F6-B498-43B3-948B-1728B52AA6E4}">
                <adec:decorative xmlns:adec="http://schemas.microsoft.com/office/drawing/2017/decorative" val="1"/>
              </a:ext>
            </a:extLst>
          </p:cNvPr>
          <p:cNvCxnSpPr>
            <a:cxnSpLocks/>
          </p:cNvCxnSpPr>
          <p:nvPr/>
        </p:nvCxnSpPr>
        <p:spPr>
          <a:xfrm>
            <a:off x="2018911" y="3383229"/>
            <a:ext cx="1892689"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34FCA1-5089-F44C-8004-A6249AB2A999}"/>
              </a:ext>
              <a:ext uri="{C183D7F6-B498-43B3-948B-1728B52AA6E4}">
                <adec:decorative xmlns:adec="http://schemas.microsoft.com/office/drawing/2017/decorative" val="1"/>
              </a:ext>
            </a:extLst>
          </p:cNvPr>
          <p:cNvCxnSpPr>
            <a:cxnSpLocks/>
          </p:cNvCxnSpPr>
          <p:nvPr/>
        </p:nvCxnSpPr>
        <p:spPr>
          <a:xfrm>
            <a:off x="5181600" y="3383229"/>
            <a:ext cx="2077092"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1AC2A67-CAE5-A042-910C-8A33B9418E97}"/>
              </a:ext>
              <a:ext uri="{C183D7F6-B498-43B3-948B-1728B52AA6E4}">
                <adec:decorative xmlns:adec="http://schemas.microsoft.com/office/drawing/2017/decorative" val="1"/>
              </a:ext>
            </a:extLst>
          </p:cNvPr>
          <p:cNvCxnSpPr>
            <a:cxnSpLocks/>
          </p:cNvCxnSpPr>
          <p:nvPr/>
        </p:nvCxnSpPr>
        <p:spPr>
          <a:xfrm>
            <a:off x="8204200" y="3383229"/>
            <a:ext cx="1911544"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3 arrows pointing up."/>
          <p:cNvPicPr>
            <a:picLocks noChangeAspect="1"/>
          </p:cNvPicPr>
          <p:nvPr/>
        </p:nvPicPr>
        <p:blipFill>
          <a:blip r:embed="rId3"/>
          <a:stretch>
            <a:fillRect/>
          </a:stretch>
        </p:blipFill>
        <p:spPr>
          <a:xfrm>
            <a:off x="-3832" y="2620262"/>
            <a:ext cx="2237426" cy="4255377"/>
          </a:xfrm>
          <a:prstGeom prst="rect">
            <a:avLst/>
          </a:prstGeom>
        </p:spPr>
      </p:pic>
      <p:pic>
        <p:nvPicPr>
          <p:cNvPr id="14" name="Graphic 25">
            <a:extLst>
              <a:ext uri="{FF2B5EF4-FFF2-40B4-BE49-F238E27FC236}">
                <a16:creationId xmlns:a16="http://schemas.microsoft.com/office/drawing/2014/main" id="{64770775-9D5E-844D-B7CF-F4D2D4C61A8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5867"/>
          <a:stretch/>
        </p:blipFill>
        <p:spPr>
          <a:xfrm>
            <a:off x="2675226" y="4554201"/>
            <a:ext cx="504584" cy="584647"/>
          </a:xfrm>
          <a:prstGeom prst="rect">
            <a:avLst/>
          </a:prstGeom>
        </p:spPr>
      </p:pic>
      <p:pic>
        <p:nvPicPr>
          <p:cNvPr id="15" name="Graphic 35">
            <a:extLst>
              <a:ext uri="{FF2B5EF4-FFF2-40B4-BE49-F238E27FC236}">
                <a16:creationId xmlns:a16="http://schemas.microsoft.com/office/drawing/2014/main" id="{52ABF5AB-BFEE-C241-B6C5-14705F4C000B}"/>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3293" r="51742"/>
          <a:stretch/>
        </p:blipFill>
        <p:spPr>
          <a:xfrm>
            <a:off x="6016835" y="4391588"/>
            <a:ext cx="428290" cy="952500"/>
          </a:xfrm>
          <a:prstGeom prst="rect">
            <a:avLst/>
          </a:prstGeom>
        </p:spPr>
      </p:pic>
      <p:pic>
        <p:nvPicPr>
          <p:cNvPr id="16" name="Graphic 32">
            <a:extLst>
              <a:ext uri="{FF2B5EF4-FFF2-40B4-BE49-F238E27FC236}">
                <a16:creationId xmlns:a16="http://schemas.microsoft.com/office/drawing/2014/main" id="{0297DDC3-8F81-EB42-B0BC-C5C3809C56C4}"/>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55035"/>
          <a:stretch/>
        </p:blipFill>
        <p:spPr>
          <a:xfrm>
            <a:off x="8997603" y="4388419"/>
            <a:ext cx="428289" cy="952500"/>
          </a:xfrm>
          <a:prstGeom prst="rect">
            <a:avLst/>
          </a:prstGeom>
        </p:spPr>
      </p:pic>
      <p:sp>
        <p:nvSpPr>
          <p:cNvPr id="4" name="Footer Placeholder 3"/>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5" name="Slide Number Placeholder 4"/>
          <p:cNvSpPr>
            <a:spLocks noGrp="1"/>
          </p:cNvSpPr>
          <p:nvPr>
            <p:ph type="sldNum" sz="quarter" idx="12"/>
          </p:nvPr>
        </p:nvSpPr>
        <p:spPr/>
        <p:txBody>
          <a:bodyPr/>
          <a:lstStyle/>
          <a:p>
            <a:fld id="{7CA6E40C-9A16-D04D-80C2-2BFD30A47BFB}" type="slidenum">
              <a:rPr lang="en-US" smtClean="0"/>
              <a:pPr/>
              <a:t>4</a:t>
            </a:fld>
            <a:endParaRPr lang="en-US" dirty="0"/>
          </a:p>
        </p:txBody>
      </p:sp>
    </p:spTree>
    <p:extLst>
      <p:ext uri="{BB962C8B-B14F-4D97-AF65-F5344CB8AC3E}">
        <p14:creationId xmlns:p14="http://schemas.microsoft.com/office/powerpoint/2010/main" val="1010856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517002"/>
            <a:ext cx="7396571" cy="506021"/>
          </a:xfrm>
        </p:spPr>
        <p:txBody>
          <a:bodyPr>
            <a:normAutofit fontScale="90000"/>
          </a:bodyPr>
          <a:lstStyle/>
          <a:p>
            <a:pPr lvl="0">
              <a:lnSpc>
                <a:spcPts val="3200"/>
              </a:lnSpc>
              <a:spcBef>
                <a:spcPts val="0"/>
              </a:spcBef>
            </a:pPr>
            <a:r>
              <a:rPr lang="en-US" sz="31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Current Trends in Young Adult Drug Use </a:t>
            </a:r>
            <a:r>
              <a:rPr lang="en-US" sz="22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(2 of 2)</a:t>
            </a:r>
            <a:endParaRPr lang="en-IN" dirty="0"/>
          </a:p>
        </p:txBody>
      </p:sp>
      <p:sp>
        <p:nvSpPr>
          <p:cNvPr id="3" name="Content Placeholder 2"/>
          <p:cNvSpPr>
            <a:spLocks noGrp="1"/>
          </p:cNvSpPr>
          <p:nvPr>
            <p:ph idx="1"/>
          </p:nvPr>
        </p:nvSpPr>
        <p:spPr>
          <a:xfrm>
            <a:off x="1952625" y="1920875"/>
            <a:ext cx="6789593" cy="392824"/>
          </a:xfrm>
        </p:spPr>
        <p:txBody>
          <a:bodyPr>
            <a:noAutofit/>
          </a:bodyPr>
          <a:lstStyle/>
          <a:p>
            <a:pPr marL="0" lvl="0" indent="0">
              <a:lnSpc>
                <a:spcPct val="100000"/>
              </a:lnSpc>
              <a:spcBef>
                <a:spcPts val="0"/>
              </a:spcBef>
              <a:buClr>
                <a:srgbClr val="285780"/>
              </a:buClr>
              <a:buNone/>
            </a:pPr>
            <a:r>
              <a:rPr lang="en-US" sz="2200" b="1" dirty="0">
                <a:solidFill>
                  <a:srgbClr val="4B3857"/>
                </a:solidFill>
                <a:latin typeface="Calibri Light" panose="020F0302020204030204"/>
              </a:rPr>
              <a:t>Cannabis is second most used drug on college campuses.</a:t>
            </a:r>
            <a:endParaRPr lang="en-US" sz="2000" dirty="0">
              <a:solidFill>
                <a:prstClr val="black"/>
              </a:solidFill>
              <a:latin typeface="Calibri Light" panose="020F0302020204030204"/>
            </a:endParaRPr>
          </a:p>
        </p:txBody>
      </p:sp>
      <p:sp>
        <p:nvSpPr>
          <p:cNvPr id="6" name="Content Placeholder 5"/>
          <p:cNvSpPr>
            <a:spLocks noGrp="1"/>
          </p:cNvSpPr>
          <p:nvPr>
            <p:ph sz="quarter" idx="13"/>
          </p:nvPr>
        </p:nvSpPr>
        <p:spPr>
          <a:xfrm>
            <a:off x="1952625" y="2144712"/>
            <a:ext cx="2773362" cy="1836738"/>
          </a:xfrm>
        </p:spPr>
        <p:txBody>
          <a:bodyPr anchor="ctr">
            <a:noAutofit/>
          </a:bodyPr>
          <a:lstStyle/>
          <a:p>
            <a:pPr marL="0" lvl="1" indent="0">
              <a:lnSpc>
                <a:spcPct val="100000"/>
              </a:lnSpc>
              <a:spcBef>
                <a:spcPts val="0"/>
              </a:spcBef>
              <a:buNone/>
            </a:pPr>
            <a:r>
              <a:rPr lang="en-US" sz="7500" dirty="0">
                <a:solidFill>
                  <a:srgbClr val="003F59"/>
                </a:solidFill>
                <a:latin typeface="Times New Roman" panose="02020603050405020304" pitchFamily="18" charset="0"/>
                <a:cs typeface="Times New Roman" panose="02020603050405020304" pitchFamily="18" charset="0"/>
              </a:rPr>
              <a:t>25</a:t>
            </a:r>
            <a:r>
              <a:rPr lang="en-US" sz="5000" dirty="0">
                <a:solidFill>
                  <a:srgbClr val="003F59"/>
                </a:solidFill>
                <a:latin typeface="Times" pitchFamily="2" charset="0"/>
              </a:rPr>
              <a:t>%</a:t>
            </a:r>
            <a:br>
              <a:rPr lang="en-US" sz="2000" dirty="0">
                <a:solidFill>
                  <a:prstClr val="black"/>
                </a:solidFill>
                <a:latin typeface="Calibri Light" panose="020F0302020204030204"/>
              </a:rPr>
            </a:br>
            <a:r>
              <a:rPr lang="en-US" sz="2000" dirty="0">
                <a:solidFill>
                  <a:prstClr val="black"/>
                </a:solidFill>
                <a:latin typeface="+mj-lt"/>
              </a:rPr>
              <a:t>of college students reported past 30-day use</a:t>
            </a:r>
          </a:p>
        </p:txBody>
      </p:sp>
      <p:sp>
        <p:nvSpPr>
          <p:cNvPr id="7" name="Content Placeholder 6"/>
          <p:cNvSpPr>
            <a:spLocks noGrp="1"/>
          </p:cNvSpPr>
          <p:nvPr>
            <p:ph sz="quarter" idx="14"/>
          </p:nvPr>
        </p:nvSpPr>
        <p:spPr>
          <a:xfrm>
            <a:off x="5105399" y="2144905"/>
            <a:ext cx="2892425" cy="1798445"/>
          </a:xfrm>
        </p:spPr>
        <p:txBody>
          <a:bodyPr>
            <a:noAutofit/>
          </a:bodyPr>
          <a:lstStyle/>
          <a:p>
            <a:pPr marL="0" lvl="1" indent="0">
              <a:lnSpc>
                <a:spcPct val="100000"/>
              </a:lnSpc>
              <a:spcBef>
                <a:spcPts val="0"/>
              </a:spcBef>
              <a:buNone/>
            </a:pPr>
            <a:r>
              <a:rPr lang="en-US" sz="7500" dirty="0">
                <a:solidFill>
                  <a:srgbClr val="285780"/>
                </a:solidFill>
                <a:latin typeface="Times New Roman" panose="02020603050405020304" pitchFamily="18" charset="0"/>
                <a:cs typeface="Times New Roman" panose="02020603050405020304" pitchFamily="18" charset="0"/>
              </a:rPr>
              <a:t>6</a:t>
            </a:r>
            <a:r>
              <a:rPr lang="en-US" sz="5000" dirty="0">
                <a:solidFill>
                  <a:srgbClr val="285780"/>
                </a:solidFill>
                <a:latin typeface="Times" pitchFamily="2" charset="0"/>
              </a:rPr>
              <a:t>%</a:t>
            </a:r>
            <a:br>
              <a:rPr lang="en-US" sz="2000" dirty="0">
                <a:solidFill>
                  <a:prstClr val="black"/>
                </a:solidFill>
                <a:latin typeface="Calibri Light" panose="020F0302020204030204"/>
              </a:rPr>
            </a:br>
            <a:r>
              <a:rPr lang="en-US" sz="2000" dirty="0">
                <a:solidFill>
                  <a:prstClr val="black"/>
                </a:solidFill>
                <a:latin typeface="Calibri Light" panose="020F0302020204030204"/>
              </a:rPr>
              <a:t>reported daily use (20 or more times in one month)</a:t>
            </a:r>
          </a:p>
        </p:txBody>
      </p:sp>
      <p:sp>
        <p:nvSpPr>
          <p:cNvPr id="8" name="Content Placeholder 7"/>
          <p:cNvSpPr>
            <a:spLocks noGrp="1"/>
          </p:cNvSpPr>
          <p:nvPr>
            <p:ph sz="quarter" idx="15"/>
          </p:nvPr>
        </p:nvSpPr>
        <p:spPr>
          <a:xfrm>
            <a:off x="8105775" y="2154237"/>
            <a:ext cx="3314700" cy="1789113"/>
          </a:xfrm>
        </p:spPr>
        <p:txBody>
          <a:bodyPr anchor="ctr">
            <a:noAutofit/>
          </a:bodyPr>
          <a:lstStyle/>
          <a:p>
            <a:pPr marL="0" lvl="1" indent="0">
              <a:lnSpc>
                <a:spcPct val="100000"/>
              </a:lnSpc>
              <a:spcBef>
                <a:spcPts val="0"/>
              </a:spcBef>
              <a:buNone/>
            </a:pPr>
            <a:r>
              <a:rPr lang="en-US" sz="7500" dirty="0">
                <a:solidFill>
                  <a:srgbClr val="4B3857"/>
                </a:solidFill>
                <a:latin typeface="Times New Roman" panose="02020603050405020304" pitchFamily="18" charset="0"/>
                <a:cs typeface="Times New Roman" panose="02020603050405020304" pitchFamily="18" charset="0"/>
              </a:rPr>
              <a:t>2</a:t>
            </a:r>
            <a:r>
              <a:rPr lang="en-US" sz="5000" dirty="0">
                <a:solidFill>
                  <a:srgbClr val="4B3857"/>
                </a:solidFill>
                <a:latin typeface="Times New Roman" panose="02020603050405020304" pitchFamily="18" charset="0"/>
                <a:cs typeface="Times New Roman" panose="02020603050405020304" pitchFamily="18" charset="0"/>
              </a:rPr>
              <a:t>x</a:t>
            </a:r>
            <a:br>
              <a:rPr lang="en-US" sz="2000" dirty="0">
                <a:solidFill>
                  <a:prstClr val="black"/>
                </a:solidFill>
                <a:latin typeface="Calibri Light" panose="020F0302020204030204"/>
              </a:rPr>
            </a:br>
            <a:r>
              <a:rPr lang="en-US" sz="2000" dirty="0">
                <a:solidFill>
                  <a:prstClr val="black"/>
                </a:solidFill>
                <a:latin typeface="Calibri Light" panose="020F0302020204030204"/>
              </a:rPr>
              <a:t>Daily use is twice as high among college men</a:t>
            </a:r>
          </a:p>
        </p:txBody>
      </p:sp>
      <p:sp>
        <p:nvSpPr>
          <p:cNvPr id="9" name="Content Placeholder 8"/>
          <p:cNvSpPr>
            <a:spLocks noGrp="1"/>
          </p:cNvSpPr>
          <p:nvPr>
            <p:ph sz="quarter" idx="16"/>
          </p:nvPr>
        </p:nvSpPr>
        <p:spPr>
          <a:xfrm>
            <a:off x="1916907" y="4387539"/>
            <a:ext cx="3421062" cy="368822"/>
          </a:xfrm>
        </p:spPr>
        <p:txBody>
          <a:bodyPr>
            <a:noAutofit/>
          </a:bodyPr>
          <a:lstStyle/>
          <a:p>
            <a:pPr marL="0" lvl="0" indent="0">
              <a:lnSpc>
                <a:spcPct val="100000"/>
              </a:lnSpc>
              <a:spcBef>
                <a:spcPts val="0"/>
              </a:spcBef>
              <a:buClr>
                <a:srgbClr val="285780"/>
              </a:buClr>
              <a:buNone/>
            </a:pPr>
            <a:r>
              <a:rPr lang="en-US" sz="2200" b="1" dirty="0">
                <a:solidFill>
                  <a:srgbClr val="4B3857"/>
                </a:solidFill>
                <a:latin typeface="Calibri Light" panose="020F0302020204030204"/>
              </a:rPr>
              <a:t>Vaping use continues to rise.</a:t>
            </a:r>
            <a:endParaRPr lang="en-US" sz="2000" dirty="0">
              <a:solidFill>
                <a:prstClr val="black"/>
              </a:solidFill>
              <a:latin typeface="Calibri Light" panose="020F0302020204030204"/>
            </a:endParaRPr>
          </a:p>
        </p:txBody>
      </p:sp>
      <p:sp>
        <p:nvSpPr>
          <p:cNvPr id="10" name="Content Placeholder 9"/>
          <p:cNvSpPr>
            <a:spLocks noGrp="1"/>
          </p:cNvSpPr>
          <p:nvPr>
            <p:ph sz="quarter" idx="17"/>
          </p:nvPr>
        </p:nvSpPr>
        <p:spPr>
          <a:xfrm>
            <a:off x="1912938" y="4642546"/>
            <a:ext cx="2457450" cy="1815403"/>
          </a:xfrm>
        </p:spPr>
        <p:txBody>
          <a:bodyPr>
            <a:noAutofit/>
          </a:bodyPr>
          <a:lstStyle/>
          <a:p>
            <a:pPr marL="0" lvl="1" indent="0">
              <a:lnSpc>
                <a:spcPct val="100000"/>
              </a:lnSpc>
              <a:spcBef>
                <a:spcPts val="0"/>
              </a:spcBef>
              <a:buNone/>
            </a:pPr>
            <a:r>
              <a:rPr lang="en-US" sz="7500" dirty="0">
                <a:solidFill>
                  <a:srgbClr val="003F59"/>
                </a:solidFill>
                <a:latin typeface="Times New Roman" panose="02020603050405020304" pitchFamily="18" charset="0"/>
                <a:cs typeface="Times New Roman" panose="02020603050405020304" pitchFamily="18" charset="0"/>
              </a:rPr>
              <a:t>20</a:t>
            </a:r>
            <a:r>
              <a:rPr lang="en-US" sz="5000" dirty="0">
                <a:solidFill>
                  <a:srgbClr val="003F59"/>
                </a:solidFill>
                <a:latin typeface="Times" pitchFamily="2" charset="0"/>
              </a:rPr>
              <a:t>%</a:t>
            </a:r>
            <a:br>
              <a:rPr lang="en-US" sz="2000" dirty="0">
                <a:solidFill>
                  <a:prstClr val="black"/>
                </a:solidFill>
                <a:latin typeface="Calibri Light" panose="020F0302020204030204"/>
              </a:rPr>
            </a:br>
            <a:r>
              <a:rPr lang="en-US" sz="2000" dirty="0">
                <a:solidFill>
                  <a:prstClr val="black"/>
                </a:solidFill>
                <a:latin typeface="Calibri Light" panose="020F0302020204030204"/>
              </a:rPr>
              <a:t>Past year use:</a:t>
            </a:r>
            <a:br>
              <a:rPr lang="en-US" sz="2000" dirty="0">
                <a:solidFill>
                  <a:prstClr val="black"/>
                </a:solidFill>
                <a:latin typeface="Calibri Light" panose="020F0302020204030204"/>
              </a:rPr>
            </a:br>
            <a:r>
              <a:rPr lang="en-US" sz="2000" dirty="0">
                <a:solidFill>
                  <a:prstClr val="black"/>
                </a:solidFill>
                <a:latin typeface="Calibri Light" panose="020F0302020204030204"/>
              </a:rPr>
              <a:t>vaping cannabis</a:t>
            </a:r>
          </a:p>
        </p:txBody>
      </p:sp>
      <p:sp>
        <p:nvSpPr>
          <p:cNvPr id="11" name="Content Placeholder 10"/>
          <p:cNvSpPr>
            <a:spLocks noGrp="1"/>
          </p:cNvSpPr>
          <p:nvPr>
            <p:ph sz="quarter" idx="18"/>
          </p:nvPr>
        </p:nvSpPr>
        <p:spPr>
          <a:xfrm>
            <a:off x="5067300" y="4644557"/>
            <a:ext cx="1971675" cy="1818367"/>
          </a:xfrm>
        </p:spPr>
        <p:txBody>
          <a:bodyPr>
            <a:noAutofit/>
          </a:bodyPr>
          <a:lstStyle/>
          <a:p>
            <a:pPr marL="0" lvl="1" indent="0">
              <a:lnSpc>
                <a:spcPct val="100000"/>
              </a:lnSpc>
              <a:spcBef>
                <a:spcPts val="0"/>
              </a:spcBef>
              <a:buNone/>
            </a:pPr>
            <a:r>
              <a:rPr lang="en-US" sz="7500" dirty="0">
                <a:solidFill>
                  <a:srgbClr val="285780"/>
                </a:solidFill>
                <a:latin typeface="Times New Roman" panose="02020603050405020304" pitchFamily="18" charset="0"/>
                <a:cs typeface="Times New Roman" panose="02020603050405020304" pitchFamily="18" charset="0"/>
              </a:rPr>
              <a:t>25</a:t>
            </a:r>
            <a:r>
              <a:rPr lang="en-US" sz="5000" dirty="0">
                <a:solidFill>
                  <a:srgbClr val="285780"/>
                </a:solidFill>
                <a:latin typeface="Times" pitchFamily="2" charset="0"/>
              </a:rPr>
              <a:t>%</a:t>
            </a:r>
            <a:br>
              <a:rPr lang="en-US" sz="2000" dirty="0">
                <a:solidFill>
                  <a:prstClr val="black"/>
                </a:solidFill>
                <a:latin typeface="Calibri Light" panose="020F0302020204030204"/>
              </a:rPr>
            </a:br>
            <a:r>
              <a:rPr lang="en-US" sz="2000" dirty="0">
                <a:solidFill>
                  <a:prstClr val="black"/>
                </a:solidFill>
                <a:latin typeface="Calibri Light" panose="020F0302020204030204"/>
              </a:rPr>
              <a:t>Past year use:</a:t>
            </a:r>
            <a:br>
              <a:rPr lang="en-US" sz="2000" dirty="0">
                <a:solidFill>
                  <a:prstClr val="black"/>
                </a:solidFill>
                <a:latin typeface="Calibri Light" panose="020F0302020204030204"/>
              </a:rPr>
            </a:br>
            <a:r>
              <a:rPr lang="en-US" sz="2000" dirty="0">
                <a:solidFill>
                  <a:prstClr val="black"/>
                </a:solidFill>
                <a:latin typeface="Calibri Light" panose="020F0302020204030204"/>
              </a:rPr>
              <a:t>vaping nicotine</a:t>
            </a:r>
          </a:p>
        </p:txBody>
      </p:sp>
      <p:cxnSp>
        <p:nvCxnSpPr>
          <p:cNvPr id="12" name="Straight Connector 11">
            <a:extLst>
              <a:ext uri="{FF2B5EF4-FFF2-40B4-BE49-F238E27FC236}">
                <a16:creationId xmlns:a16="http://schemas.microsoft.com/office/drawing/2014/main" id="{DB35FCC3-19F4-194B-B9C0-4629F9DB7F6B}"/>
              </a:ext>
              <a:ext uri="{C183D7F6-B498-43B3-948B-1728B52AA6E4}">
                <adec:decorative xmlns:adec="http://schemas.microsoft.com/office/drawing/2017/decorative" val="1"/>
              </a:ext>
            </a:extLst>
          </p:cNvPr>
          <p:cNvCxnSpPr>
            <a:cxnSpLocks/>
          </p:cNvCxnSpPr>
          <p:nvPr/>
        </p:nvCxnSpPr>
        <p:spPr>
          <a:xfrm>
            <a:off x="2018911" y="3270873"/>
            <a:ext cx="2540389"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34FCA1-5089-F44C-8004-A6249AB2A999}"/>
              </a:ext>
              <a:ext uri="{C183D7F6-B498-43B3-948B-1728B52AA6E4}">
                <adec:decorative xmlns:adec="http://schemas.microsoft.com/office/drawing/2017/decorative" val="1"/>
              </a:ext>
            </a:extLst>
          </p:cNvPr>
          <p:cNvCxnSpPr>
            <a:cxnSpLocks/>
          </p:cNvCxnSpPr>
          <p:nvPr/>
        </p:nvCxnSpPr>
        <p:spPr>
          <a:xfrm>
            <a:off x="5181600" y="3270873"/>
            <a:ext cx="2492862"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AC2A67-CAE5-A042-910C-8A33B9418E97}"/>
              </a:ext>
              <a:ext uri="{C183D7F6-B498-43B3-948B-1728B52AA6E4}">
                <adec:decorative xmlns:adec="http://schemas.microsoft.com/office/drawing/2017/decorative" val="1"/>
              </a:ext>
            </a:extLst>
          </p:cNvPr>
          <p:cNvCxnSpPr>
            <a:cxnSpLocks/>
          </p:cNvCxnSpPr>
          <p:nvPr/>
        </p:nvCxnSpPr>
        <p:spPr>
          <a:xfrm>
            <a:off x="8204200" y="3270873"/>
            <a:ext cx="2476500"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ADBFE7-D597-9446-9053-8195C6AC5F70}"/>
              </a:ext>
              <a:ext uri="{C183D7F6-B498-43B3-948B-1728B52AA6E4}">
                <adec:decorative xmlns:adec="http://schemas.microsoft.com/office/drawing/2017/decorative" val="1"/>
              </a:ext>
            </a:extLst>
          </p:cNvPr>
          <p:cNvCxnSpPr>
            <a:cxnSpLocks/>
          </p:cNvCxnSpPr>
          <p:nvPr/>
        </p:nvCxnSpPr>
        <p:spPr>
          <a:xfrm>
            <a:off x="1986567" y="5768206"/>
            <a:ext cx="2572733"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0E383E-5907-F146-843E-29692138F573}"/>
              </a:ext>
              <a:ext uri="{C183D7F6-B498-43B3-948B-1728B52AA6E4}">
                <adec:decorative xmlns:adec="http://schemas.microsoft.com/office/drawing/2017/decorative" val="1"/>
              </a:ext>
            </a:extLst>
          </p:cNvPr>
          <p:cNvCxnSpPr>
            <a:cxnSpLocks/>
          </p:cNvCxnSpPr>
          <p:nvPr/>
        </p:nvCxnSpPr>
        <p:spPr>
          <a:xfrm>
            <a:off x="5149256" y="5768206"/>
            <a:ext cx="2561159" cy="0"/>
          </a:xfrm>
          <a:prstGeom prst="line">
            <a:avLst/>
          </a:prstGeom>
          <a:ln w="12700">
            <a:solidFill>
              <a:srgbClr val="003F59"/>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descr="4 arrows pointing up."/>
          <p:cNvPicPr>
            <a:picLocks noChangeAspect="1"/>
          </p:cNvPicPr>
          <p:nvPr/>
        </p:nvPicPr>
        <p:blipFill>
          <a:blip r:embed="rId3"/>
          <a:stretch>
            <a:fillRect/>
          </a:stretch>
        </p:blipFill>
        <p:spPr>
          <a:xfrm>
            <a:off x="8954743" y="1858196"/>
            <a:ext cx="3237257" cy="5017443"/>
          </a:xfrm>
          <a:prstGeom prst="rect">
            <a:avLst/>
          </a:prstGeom>
        </p:spPr>
      </p:pic>
      <p:sp>
        <p:nvSpPr>
          <p:cNvPr id="4" name="Footer Placeholder 3"/>
          <p:cNvSpPr>
            <a:spLocks noGrp="1"/>
          </p:cNvSpPr>
          <p:nvPr>
            <p:ph type="ftr" sz="quarter" idx="11"/>
          </p:nvPr>
        </p:nvSpPr>
        <p:spPr>
          <a:xfrm>
            <a:off x="7790675" y="6556376"/>
            <a:ext cx="3981449" cy="254000"/>
          </a:xfrm>
        </p:spPr>
        <p:txBody>
          <a:bodyPr/>
          <a:lstStyle/>
          <a:p>
            <a:r>
              <a:rPr lang="en-IN" spc="80" dirty="0">
                <a:solidFill>
                  <a:schemeClr val="tx1"/>
                </a:solidFill>
                <a:cs typeface="Times New Roman" panose="02020603050405020304" pitchFamily="18" charset="0"/>
              </a:rPr>
              <a:t>DEA GUIDE TO PREVENTING </a:t>
            </a:r>
            <a:r>
              <a:rPr lang="en-IN" spc="80" dirty="0">
                <a:solidFill>
                  <a:schemeClr val="bg1"/>
                </a:solidFill>
                <a:cs typeface="Times New Roman" panose="02020603050405020304" pitchFamily="18" charset="0"/>
              </a:rPr>
              <a:t>DRUG MISUSE AMONG COLLEGE STUDENTS  </a:t>
            </a:r>
            <a:r>
              <a:rPr lang="en-IN" spc="80" dirty="0">
                <a:solidFill>
                  <a:srgbClr val="285780"/>
                </a:solidFill>
                <a:cs typeface="Times New Roman" panose="02020603050405020304" pitchFamily="18" charset="0"/>
              </a:rPr>
              <a:t>|</a:t>
            </a:r>
            <a:r>
              <a:rPr lang="en-IN" spc="80" dirty="0">
                <a:solidFill>
                  <a:schemeClr val="tx1"/>
                </a:solidFill>
                <a:cs typeface="Times New Roman" panose="02020603050405020304" pitchFamily="18" charset="0"/>
              </a:rPr>
              <a:t> </a:t>
            </a:r>
            <a:endParaRPr lang="en-US" dirty="0"/>
          </a:p>
        </p:txBody>
      </p:sp>
      <p:sp>
        <p:nvSpPr>
          <p:cNvPr id="5" name="Slide Number Placeholder 4"/>
          <p:cNvSpPr>
            <a:spLocks noGrp="1"/>
          </p:cNvSpPr>
          <p:nvPr>
            <p:ph type="sldNum" sz="quarter" idx="12"/>
          </p:nvPr>
        </p:nvSpPr>
        <p:spPr>
          <a:xfrm>
            <a:off x="11614344" y="6510514"/>
            <a:ext cx="228599" cy="365125"/>
          </a:xfrm>
        </p:spPr>
        <p:txBody>
          <a:bodyPr/>
          <a:lstStyle/>
          <a:p>
            <a:fld id="{7CA6E40C-9A16-D04D-80C2-2BFD30A47BFB}" type="slidenum">
              <a:rPr lang="en-US" smtClean="0"/>
              <a:pPr/>
              <a:t>5</a:t>
            </a:fld>
            <a:endParaRPr lang="en-US" dirty="0"/>
          </a:p>
        </p:txBody>
      </p:sp>
    </p:spTree>
    <p:extLst>
      <p:ext uri="{BB962C8B-B14F-4D97-AF65-F5344CB8AC3E}">
        <p14:creationId xmlns:p14="http://schemas.microsoft.com/office/powerpoint/2010/main" val="9781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75054"/>
            <a:ext cx="4272371" cy="582221"/>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So What Do We Do?</a:t>
            </a:r>
            <a:endParaRPr lang="en-IN"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51641"/>
            <a:ext cx="6102625" cy="5432007"/>
          </a:xfrm>
          <a:prstGeom prst="rect">
            <a:avLst/>
          </a:prstGeom>
        </p:spPr>
      </p:pic>
      <p:sp>
        <p:nvSpPr>
          <p:cNvPr id="3" name="Content Placeholder 2"/>
          <p:cNvSpPr>
            <a:spLocks noGrp="1"/>
          </p:cNvSpPr>
          <p:nvPr>
            <p:ph idx="1"/>
          </p:nvPr>
        </p:nvSpPr>
        <p:spPr>
          <a:xfrm>
            <a:off x="704850" y="3140075"/>
            <a:ext cx="4635500" cy="1517650"/>
          </a:xfrm>
        </p:spPr>
        <p:txBody>
          <a:bodyPr/>
          <a:lstStyle/>
          <a:p>
            <a:pPr marL="0" lvl="0" indent="0">
              <a:lnSpc>
                <a:spcPct val="100000"/>
              </a:lnSpc>
              <a:spcBef>
                <a:spcPts val="0"/>
              </a:spcBef>
              <a:buNone/>
            </a:pPr>
            <a:r>
              <a:rPr lang="en-US" dirty="0">
                <a:solidFill>
                  <a:prstClr val="black"/>
                </a:solidFill>
                <a:latin typeface="Calibri Light" panose="020F0302020204030204"/>
              </a:rPr>
              <a:t>Become</a:t>
            </a:r>
            <a:r>
              <a:rPr lang="en-US" dirty="0">
                <a:solidFill>
                  <a:prstClr val="black"/>
                </a:solidFill>
              </a:rPr>
              <a:t> </a:t>
            </a:r>
            <a:r>
              <a:rPr lang="en-US" b="1" dirty="0">
                <a:solidFill>
                  <a:srgbClr val="003F59"/>
                </a:solidFill>
                <a:latin typeface="Calibri Light" panose="020F0302020204030204"/>
              </a:rPr>
              <a:t>chess “Grandmasters”</a:t>
            </a:r>
            <a:br>
              <a:rPr lang="en-US" dirty="0">
                <a:solidFill>
                  <a:prstClr val="black"/>
                </a:solidFill>
              </a:rPr>
            </a:br>
            <a:r>
              <a:rPr lang="en-US" dirty="0">
                <a:solidFill>
                  <a:prstClr val="black"/>
                </a:solidFill>
                <a:latin typeface="Calibri Light" panose="020F0302020204030204"/>
              </a:rPr>
              <a:t>by implementing the Strategic Prevention Framework (SPF)</a:t>
            </a:r>
          </a:p>
        </p:txBody>
      </p:sp>
      <p:pic>
        <p:nvPicPr>
          <p:cNvPr id="6" name="Picture 5">
            <a:extLst>
              <a:ext uri="{FF2B5EF4-FFF2-40B4-BE49-F238E27FC236}">
                <a16:creationId xmlns:a16="http://schemas.microsoft.com/office/drawing/2014/main" id="{501DB7ED-09A7-1D41-ABD9-59147B5C670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996438" y="1451641"/>
            <a:ext cx="6191490" cy="5428990"/>
          </a:xfrm>
          <a:prstGeom prst="rect">
            <a:avLst/>
          </a:prstGeom>
          <a:effectLst>
            <a:innerShdw blurRad="762000">
              <a:prstClr val="black">
                <a:alpha val="16000"/>
              </a:prstClr>
            </a:innerShdw>
          </a:effectLst>
        </p:spPr>
      </p:pic>
      <p:sp>
        <p:nvSpPr>
          <p:cNvPr id="4" name="Footer Placeholder 3"/>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 </a:t>
            </a:r>
            <a:endParaRPr lang="en-US" dirty="0"/>
          </a:p>
        </p:txBody>
      </p:sp>
      <p:sp>
        <p:nvSpPr>
          <p:cNvPr id="5" name="Slide Number Placeholder 4"/>
          <p:cNvSpPr>
            <a:spLocks noGrp="1"/>
          </p:cNvSpPr>
          <p:nvPr>
            <p:ph type="sldNum" sz="quarter" idx="12"/>
          </p:nvPr>
        </p:nvSpPr>
        <p:spPr/>
        <p:txBody>
          <a:bodyPr/>
          <a:lstStyle/>
          <a:p>
            <a:fld id="{7CA6E40C-9A16-D04D-80C2-2BFD30A47BFB}" type="slidenum">
              <a:rPr lang="en-US" smtClean="0"/>
              <a:pPr/>
              <a:t>6</a:t>
            </a:fld>
            <a:endParaRPr lang="en-US" dirty="0"/>
          </a:p>
        </p:txBody>
      </p:sp>
    </p:spTree>
    <p:extLst>
      <p:ext uri="{BB962C8B-B14F-4D97-AF65-F5344CB8AC3E}">
        <p14:creationId xmlns:p14="http://schemas.microsoft.com/office/powerpoint/2010/main" val="425778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84579"/>
            <a:ext cx="5558246" cy="582221"/>
          </a:xfrm>
        </p:spPr>
        <p:txBody>
          <a:bodyPr>
            <a:noAutofit/>
          </a:bodyPr>
          <a:lstStyle/>
          <a:p>
            <a:pPr lvl="0">
              <a:lnSpc>
                <a:spcPts val="3200"/>
              </a:lnSpc>
              <a:spcBef>
                <a:spcPts val="0"/>
              </a:spcBef>
            </a:pPr>
            <a:r>
              <a:rPr lang="en-US" alt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Strategic Prevention Framework</a:t>
            </a:r>
            <a:endParaRPr lang="en-IN" dirty="0"/>
          </a:p>
        </p:txBody>
      </p:sp>
      <p:pic>
        <p:nvPicPr>
          <p:cNvPr id="8" name="Picture 7" descr="To facilitate this understanding, SAMHSA developed the Strategic Prevention Framework (SPF). The five steps and two guiding principles of the SPF offer prevention practitioners a comprehensive approach to understanding and addressing the substance misuse and related behavioral health problems. The five steps include: assessment, capacity building, planning, implementation, and evaluation. All of the steps are guided by two central principles—cultural competence and sustainability—which should be integrated into each step of the SPF."/>
          <p:cNvPicPr>
            <a:picLocks noChangeAspect="1"/>
          </p:cNvPicPr>
          <p:nvPr/>
        </p:nvPicPr>
        <p:blipFill>
          <a:blip r:embed="rId3"/>
          <a:stretch>
            <a:fillRect/>
          </a:stretch>
        </p:blipFill>
        <p:spPr>
          <a:xfrm>
            <a:off x="3383045" y="1592895"/>
            <a:ext cx="5425910" cy="5169856"/>
          </a:xfrm>
          <a:prstGeom prst="rect">
            <a:avLst/>
          </a:prstGeom>
        </p:spPr>
      </p:pic>
      <p:sp>
        <p:nvSpPr>
          <p:cNvPr id="4" name="Footer Placeholder 3"/>
          <p:cNvSpPr>
            <a:spLocks noGrp="1"/>
          </p:cNvSpPr>
          <p:nvPr>
            <p:ph type="ftr" sz="quarter" idx="11"/>
          </p:nvPr>
        </p:nvSpPr>
        <p:spPr/>
        <p:txBody>
          <a:bodyPr/>
          <a:lstStyle/>
          <a:p>
            <a:r>
              <a:rPr lang="en-IN" spc="80" dirty="0">
                <a:solidFill>
                  <a:schemeClr val="tx1"/>
                </a:solidFill>
                <a:cs typeface="Times New Roman" panose="02020603050405020304" pitchFamily="18" charset="0"/>
              </a:rPr>
              <a:t>DEA GUIDE TO PREVENTING DRUG MISUSE AMONG COLLEGE STUDENTS  </a:t>
            </a:r>
            <a:r>
              <a:rPr lang="en-IN" spc="80" dirty="0">
                <a:solidFill>
                  <a:srgbClr val="285780"/>
                </a:solidFill>
                <a:cs typeface="Times New Roman" panose="02020603050405020304" pitchFamily="18" charset="0"/>
              </a:rPr>
              <a:t>|</a:t>
            </a:r>
            <a:r>
              <a:rPr lang="en-IN" spc="80" dirty="0">
                <a:solidFill>
                  <a:schemeClr val="tx1"/>
                </a:solidFill>
                <a:cs typeface="Times New Roman" panose="02020603050405020304" pitchFamily="18" charset="0"/>
              </a:rPr>
              <a:t> </a:t>
            </a:r>
            <a:endParaRPr lang="en-US" dirty="0"/>
          </a:p>
        </p:txBody>
      </p:sp>
      <p:sp>
        <p:nvSpPr>
          <p:cNvPr id="5" name="Slide Number Placeholder 4"/>
          <p:cNvSpPr>
            <a:spLocks noGrp="1"/>
          </p:cNvSpPr>
          <p:nvPr>
            <p:ph type="sldNum" sz="quarter" idx="12"/>
          </p:nvPr>
        </p:nvSpPr>
        <p:spPr>
          <a:xfrm>
            <a:off x="11605013" y="6500989"/>
            <a:ext cx="228599" cy="365125"/>
          </a:xfrm>
        </p:spPr>
        <p:txBody>
          <a:bodyPr/>
          <a:lstStyle/>
          <a:p>
            <a:fld id="{7CA6E40C-9A16-D04D-80C2-2BFD30A47BFB}" type="slidenum">
              <a:rPr lang="en-US" smtClean="0"/>
              <a:pPr/>
              <a:t>7</a:t>
            </a:fld>
            <a:endParaRPr lang="en-US" dirty="0"/>
          </a:p>
        </p:txBody>
      </p:sp>
    </p:spTree>
    <p:extLst>
      <p:ext uri="{BB962C8B-B14F-4D97-AF65-F5344CB8AC3E}">
        <p14:creationId xmlns:p14="http://schemas.microsoft.com/office/powerpoint/2010/main" val="223159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94104"/>
            <a:ext cx="9520646" cy="563171"/>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Why Use the Strategic Prevention Framework? Because it…</a:t>
            </a:r>
            <a:endParaRPr lang="en-IN" dirty="0"/>
          </a:p>
        </p:txBody>
      </p:sp>
      <p:sp>
        <p:nvSpPr>
          <p:cNvPr id="3" name="Content Placeholder 2" descr="Is data driven."/>
          <p:cNvSpPr>
            <a:spLocks noGrp="1"/>
          </p:cNvSpPr>
          <p:nvPr>
            <p:ph idx="1"/>
          </p:nvPr>
        </p:nvSpPr>
        <p:spPr>
          <a:xfrm>
            <a:off x="1605600" y="1771200"/>
            <a:ext cx="2883600" cy="2156400"/>
          </a:xfrm>
          <a:solidFill>
            <a:srgbClr val="003F59"/>
          </a:solidFill>
        </p:spPr>
        <p:txBody>
          <a:bodyPr tIns="900000" anchor="ctr" anchorCtr="0"/>
          <a:lstStyle/>
          <a:p>
            <a:pPr marL="0" lvl="0" indent="0" algn="ctr">
              <a:lnSpc>
                <a:spcPct val="100000"/>
              </a:lnSpc>
              <a:spcBef>
                <a:spcPts val="0"/>
              </a:spcBef>
              <a:buNone/>
            </a:pPr>
            <a:r>
              <a:rPr lang="en-US" sz="2200" dirty="0">
                <a:solidFill>
                  <a:prstClr val="white"/>
                </a:solidFill>
                <a:latin typeface="Times New Roman" panose="02020603050405020304" pitchFamily="18" charset="0"/>
                <a:cs typeface="Times New Roman" panose="02020603050405020304" pitchFamily="18" charset="0"/>
              </a:rPr>
              <a:t>Is data</a:t>
            </a:r>
            <a:br>
              <a:rPr lang="en-US" sz="2200" dirty="0">
                <a:solidFill>
                  <a:prstClr val="white"/>
                </a:solidFill>
                <a:latin typeface="Times New Roman" panose="02020603050405020304" pitchFamily="18" charset="0"/>
                <a:cs typeface="Times New Roman" panose="02020603050405020304" pitchFamily="18" charset="0"/>
              </a:rPr>
            </a:br>
            <a:r>
              <a:rPr lang="en-US" sz="2200" dirty="0">
                <a:solidFill>
                  <a:prstClr val="white"/>
                </a:solidFill>
                <a:latin typeface="Times New Roman" panose="02020603050405020304" pitchFamily="18" charset="0"/>
                <a:cs typeface="Times New Roman" panose="02020603050405020304" pitchFamily="18" charset="0"/>
              </a:rPr>
              <a:t>driven</a:t>
            </a:r>
          </a:p>
        </p:txBody>
      </p:sp>
      <p:sp>
        <p:nvSpPr>
          <p:cNvPr id="4" name="Content Placeholder 3" descr="Good decisions require data."/>
          <p:cNvSpPr>
            <a:spLocks noGrp="1"/>
          </p:cNvSpPr>
          <p:nvPr>
            <p:ph sz="quarter" idx="13"/>
          </p:nvPr>
        </p:nvSpPr>
        <p:spPr>
          <a:xfrm>
            <a:off x="1605783" y="3930150"/>
            <a:ext cx="2883600" cy="2156400"/>
          </a:xfrm>
          <a:solidFill>
            <a:srgbClr val="D9D9D9"/>
          </a:solidFill>
        </p:spPr>
        <p:txBody>
          <a:bodyPr vert="horz" lIns="91440" tIns="91440" rIns="91440" bIns="45720" rtlCol="0" anchor="t" anchorCtr="0">
            <a:normAutofit/>
          </a:bodyPr>
          <a:lstStyle/>
          <a:p>
            <a:pPr marL="0" indent="0" algn="ctr">
              <a:lnSpc>
                <a:spcPct val="100000"/>
              </a:lnSpc>
              <a:spcBef>
                <a:spcPts val="0"/>
              </a:spcBef>
              <a:buNone/>
            </a:pPr>
            <a:r>
              <a:rPr lang="en-US" sz="2000" dirty="0">
                <a:solidFill>
                  <a:prstClr val="black"/>
                </a:solidFill>
                <a:latin typeface="+mj-lt"/>
              </a:rPr>
              <a:t>Good decisions</a:t>
            </a:r>
            <a:br>
              <a:rPr lang="en-US" sz="2000" dirty="0">
                <a:solidFill>
                  <a:prstClr val="black"/>
                </a:solidFill>
                <a:latin typeface="+mj-lt"/>
              </a:rPr>
            </a:br>
            <a:r>
              <a:rPr lang="en-US" sz="2000" dirty="0">
                <a:solidFill>
                  <a:prstClr val="black"/>
                </a:solidFill>
                <a:latin typeface="+mj-lt"/>
              </a:rPr>
              <a:t>require data.</a:t>
            </a:r>
          </a:p>
        </p:txBody>
      </p:sp>
      <p:sp>
        <p:nvSpPr>
          <p:cNvPr id="5" name="Content Placeholder 4" descr="Is dynamic and iterative."/>
          <p:cNvSpPr>
            <a:spLocks noGrp="1"/>
          </p:cNvSpPr>
          <p:nvPr>
            <p:ph sz="quarter" idx="14"/>
          </p:nvPr>
        </p:nvSpPr>
        <p:spPr>
          <a:xfrm>
            <a:off x="4701600" y="1783275"/>
            <a:ext cx="2883600" cy="2156400"/>
          </a:xfrm>
          <a:solidFill>
            <a:srgbClr val="285780"/>
          </a:solidFill>
        </p:spPr>
        <p:txBody>
          <a:bodyPr vert="horz" lIns="91440" tIns="900000" rIns="91440" bIns="45720" rtlCol="0" anchor="ctr">
            <a:normAutofit/>
          </a:bodyPr>
          <a:lstStyle/>
          <a:p>
            <a:pPr marL="0" indent="0" algn="ctr">
              <a:lnSpc>
                <a:spcPct val="100000"/>
              </a:lnSpc>
              <a:spcBef>
                <a:spcPts val="1800"/>
              </a:spcBef>
              <a:buNone/>
            </a:pPr>
            <a:r>
              <a:rPr lang="en-US" sz="2200" dirty="0">
                <a:solidFill>
                  <a:prstClr val="white"/>
                </a:solidFill>
                <a:latin typeface="Times New Roman" panose="02020603050405020304" pitchFamily="18" charset="0"/>
                <a:cs typeface="Times New Roman" panose="02020603050405020304" pitchFamily="18" charset="0"/>
              </a:rPr>
              <a:t>Is dynamic</a:t>
            </a:r>
            <a:br>
              <a:rPr lang="en-US" sz="2200" dirty="0">
                <a:solidFill>
                  <a:prstClr val="white"/>
                </a:solidFill>
                <a:latin typeface="Times New Roman" panose="02020603050405020304" pitchFamily="18" charset="0"/>
                <a:cs typeface="Times New Roman" panose="02020603050405020304" pitchFamily="18" charset="0"/>
              </a:rPr>
            </a:br>
            <a:r>
              <a:rPr lang="en-US" sz="2200" dirty="0">
                <a:solidFill>
                  <a:prstClr val="white"/>
                </a:solidFill>
                <a:latin typeface="Times New Roman" panose="02020603050405020304" pitchFamily="18" charset="0"/>
                <a:cs typeface="Times New Roman" panose="02020603050405020304" pitchFamily="18" charset="0"/>
              </a:rPr>
              <a:t>and iterative</a:t>
            </a:r>
          </a:p>
        </p:txBody>
      </p:sp>
      <p:sp>
        <p:nvSpPr>
          <p:cNvPr id="6" name="Content Placeholder 5" descr="The SPF is a circular, rather than a linear, model."/>
          <p:cNvSpPr>
            <a:spLocks noGrp="1"/>
          </p:cNvSpPr>
          <p:nvPr>
            <p:ph sz="quarter" idx="15"/>
          </p:nvPr>
        </p:nvSpPr>
        <p:spPr>
          <a:xfrm>
            <a:off x="4704263" y="3920625"/>
            <a:ext cx="2883600" cy="2152800"/>
          </a:xfrm>
          <a:solidFill>
            <a:srgbClr val="D9D9D9"/>
          </a:solidFill>
        </p:spPr>
        <p:txBody>
          <a:bodyPr tIns="91440" anchor="t" anchorCtr="0">
            <a:normAutofit/>
          </a:bodyPr>
          <a:lstStyle/>
          <a:p>
            <a:pPr marL="0" lvl="0" indent="0" algn="ctr">
              <a:lnSpc>
                <a:spcPct val="100000"/>
              </a:lnSpc>
              <a:spcBef>
                <a:spcPts val="0"/>
              </a:spcBef>
              <a:buNone/>
            </a:pPr>
            <a:r>
              <a:rPr lang="en-US" sz="2000" dirty="0">
                <a:solidFill>
                  <a:prstClr val="black"/>
                </a:solidFill>
                <a:latin typeface="Calibri Light" panose="020F0302020204030204"/>
              </a:rPr>
              <a:t>The SPF is a</a:t>
            </a:r>
            <a:br>
              <a:rPr lang="en-US" sz="2000" dirty="0">
                <a:solidFill>
                  <a:prstClr val="black"/>
                </a:solidFill>
                <a:latin typeface="Calibri Light" panose="020F0302020204030204"/>
              </a:rPr>
            </a:br>
            <a:r>
              <a:rPr lang="en-US" sz="2000" dirty="0">
                <a:solidFill>
                  <a:prstClr val="black"/>
                </a:solidFill>
                <a:latin typeface="Calibri Light" panose="020F0302020204030204"/>
              </a:rPr>
              <a:t>circular, rather</a:t>
            </a:r>
            <a:br>
              <a:rPr lang="en-US" sz="2000" dirty="0">
                <a:solidFill>
                  <a:prstClr val="black"/>
                </a:solidFill>
                <a:latin typeface="Calibri Light" panose="020F0302020204030204"/>
              </a:rPr>
            </a:br>
            <a:r>
              <a:rPr lang="en-US" sz="2000" dirty="0">
                <a:solidFill>
                  <a:prstClr val="black"/>
                </a:solidFill>
                <a:latin typeface="Calibri Light" panose="020F0302020204030204"/>
              </a:rPr>
              <a:t>than a linear,</a:t>
            </a:r>
            <a:br>
              <a:rPr lang="en-US" sz="2000" dirty="0">
                <a:solidFill>
                  <a:prstClr val="black"/>
                </a:solidFill>
                <a:latin typeface="Calibri Light" panose="020F0302020204030204"/>
              </a:rPr>
            </a:br>
            <a:r>
              <a:rPr lang="en-US" sz="2000" dirty="0">
                <a:solidFill>
                  <a:prstClr val="black"/>
                </a:solidFill>
                <a:latin typeface="Calibri Light" panose="020F0302020204030204"/>
              </a:rPr>
              <a:t>model.</a:t>
            </a:r>
          </a:p>
        </p:txBody>
      </p:sp>
      <p:sp>
        <p:nvSpPr>
          <p:cNvPr id="7" name="Content Placeholder 6" descr="Relies on and encourages a team approach."/>
          <p:cNvSpPr>
            <a:spLocks noGrp="1"/>
          </p:cNvSpPr>
          <p:nvPr>
            <p:ph sz="quarter" idx="16"/>
          </p:nvPr>
        </p:nvSpPr>
        <p:spPr>
          <a:xfrm>
            <a:off x="7800263" y="1783275"/>
            <a:ext cx="2883600" cy="2152800"/>
          </a:xfrm>
          <a:solidFill>
            <a:srgbClr val="4B3857"/>
          </a:solidFill>
        </p:spPr>
        <p:txBody>
          <a:bodyPr vert="horz" lIns="91440" tIns="900000" rIns="91440" bIns="45720" rtlCol="0" anchor="ctr">
            <a:normAutofit/>
          </a:bodyPr>
          <a:lstStyle/>
          <a:p>
            <a:pPr marL="0" indent="0" algn="ctr">
              <a:lnSpc>
                <a:spcPct val="100000"/>
              </a:lnSpc>
              <a:spcBef>
                <a:spcPts val="4200"/>
              </a:spcBef>
              <a:buNone/>
            </a:pPr>
            <a:r>
              <a:rPr lang="en-US" sz="2200" dirty="0">
                <a:solidFill>
                  <a:prstClr val="white"/>
                </a:solidFill>
                <a:latin typeface="Times New Roman" panose="02020603050405020304" pitchFamily="18" charset="0"/>
                <a:cs typeface="Times New Roman" panose="02020603050405020304" pitchFamily="18" charset="0"/>
              </a:rPr>
              <a:t>Relies on and encourages a</a:t>
            </a:r>
            <a:br>
              <a:rPr lang="en-US" sz="2200" dirty="0">
                <a:solidFill>
                  <a:prstClr val="white"/>
                </a:solidFill>
                <a:latin typeface="Times New Roman" panose="02020603050405020304" pitchFamily="18" charset="0"/>
                <a:cs typeface="Times New Roman" panose="02020603050405020304" pitchFamily="18" charset="0"/>
              </a:rPr>
            </a:br>
            <a:r>
              <a:rPr lang="en-US" sz="2200" dirty="0">
                <a:solidFill>
                  <a:prstClr val="white"/>
                </a:solidFill>
                <a:latin typeface="Times New Roman" panose="02020603050405020304" pitchFamily="18" charset="0"/>
                <a:cs typeface="Times New Roman" panose="02020603050405020304" pitchFamily="18" charset="0"/>
              </a:rPr>
              <a:t>team approach</a:t>
            </a:r>
          </a:p>
        </p:txBody>
      </p:sp>
      <p:sp>
        <p:nvSpPr>
          <p:cNvPr id="8" name="Content Placeholder 7" descr="Requires and benefits from participation from diverse community partners."/>
          <p:cNvSpPr>
            <a:spLocks noGrp="1"/>
          </p:cNvSpPr>
          <p:nvPr>
            <p:ph sz="quarter" idx="17"/>
          </p:nvPr>
        </p:nvSpPr>
        <p:spPr>
          <a:xfrm>
            <a:off x="7797600" y="3947775"/>
            <a:ext cx="2883600" cy="2152800"/>
          </a:xfrm>
          <a:solidFill>
            <a:srgbClr val="D9D9D9"/>
          </a:solidFill>
        </p:spPr>
        <p:txBody>
          <a:bodyPr vert="horz" lIns="91440" tIns="91440" rIns="91440" bIns="45720" rtlCol="0" anchor="t" anchorCtr="0">
            <a:normAutofit/>
          </a:bodyPr>
          <a:lstStyle/>
          <a:p>
            <a:pPr marL="0" lvl="0" indent="0" algn="ctr">
              <a:lnSpc>
                <a:spcPct val="100000"/>
              </a:lnSpc>
              <a:spcBef>
                <a:spcPts val="0"/>
              </a:spcBef>
              <a:buNone/>
            </a:pPr>
            <a:r>
              <a:rPr lang="en-US" sz="2000" dirty="0">
                <a:solidFill>
                  <a:prstClr val="black"/>
                </a:solidFill>
                <a:latin typeface="Calibri Light" panose="020F0302020204030204"/>
              </a:rPr>
              <a:t>Requires—and</a:t>
            </a:r>
            <a:br>
              <a:rPr lang="en-US" sz="2000" dirty="0">
                <a:solidFill>
                  <a:prstClr val="black"/>
                </a:solidFill>
                <a:latin typeface="Calibri Light" panose="020F0302020204030204"/>
              </a:rPr>
            </a:br>
            <a:r>
              <a:rPr lang="en-US" sz="2000" dirty="0">
                <a:solidFill>
                  <a:prstClr val="black"/>
                </a:solidFill>
                <a:latin typeface="Calibri Light" panose="020F0302020204030204"/>
              </a:rPr>
              <a:t>benefits from—participation from</a:t>
            </a:r>
            <a:br>
              <a:rPr lang="en-US" sz="2000" dirty="0">
                <a:solidFill>
                  <a:prstClr val="black"/>
                </a:solidFill>
                <a:latin typeface="Calibri Light" panose="020F0302020204030204"/>
              </a:rPr>
            </a:br>
            <a:r>
              <a:rPr lang="en-US" sz="2000" dirty="0">
                <a:solidFill>
                  <a:prstClr val="black"/>
                </a:solidFill>
                <a:latin typeface="Calibri Light" panose="020F0302020204030204"/>
              </a:rPr>
              <a:t>diverse community partners.</a:t>
            </a:r>
          </a:p>
        </p:txBody>
      </p:sp>
      <p:pic>
        <p:nvPicPr>
          <p:cNvPr id="16" name="Graphic 5">
            <a:extLst>
              <a:ext uri="{FF2B5EF4-FFF2-40B4-BE49-F238E27FC236}">
                <a16:creationId xmlns:a16="http://schemas.microsoft.com/office/drawing/2014/main" id="{FAFB2D72-B665-4C40-80D7-6325F571FE2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8863" y="1851837"/>
            <a:ext cx="896491" cy="896491"/>
          </a:xfrm>
          <a:prstGeom prst="rect">
            <a:avLst/>
          </a:prstGeom>
        </p:spPr>
      </p:pic>
      <p:pic>
        <p:nvPicPr>
          <p:cNvPr id="13" name="Graphic 2">
            <a:extLst>
              <a:ext uri="{FF2B5EF4-FFF2-40B4-BE49-F238E27FC236}">
                <a16:creationId xmlns:a16="http://schemas.microsoft.com/office/drawing/2014/main" id="{4E796EFC-E8C9-0441-AB6A-95915976FF3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3798" y="1859692"/>
            <a:ext cx="842639" cy="842639"/>
          </a:xfrm>
          <a:prstGeom prst="rect">
            <a:avLst/>
          </a:prstGeom>
        </p:spPr>
      </p:pic>
      <p:pic>
        <p:nvPicPr>
          <p:cNvPr id="14" name="Graphic 7">
            <a:extLst>
              <a:ext uri="{FF2B5EF4-FFF2-40B4-BE49-F238E27FC236}">
                <a16:creationId xmlns:a16="http://schemas.microsoft.com/office/drawing/2014/main" id="{4A430437-3748-9941-873E-2A89FA8AD8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3837" y="1948121"/>
            <a:ext cx="713603" cy="713603"/>
          </a:xfrm>
          <a:prstGeom prst="rect">
            <a:avLst/>
          </a:prstGeom>
        </p:spPr>
      </p:pic>
      <p:sp>
        <p:nvSpPr>
          <p:cNvPr id="10" name="Footer Placeholder 9"/>
          <p:cNvSpPr>
            <a:spLocks noGrp="1"/>
          </p:cNvSpPr>
          <p:nvPr>
            <p:ph type="ftr" sz="quarter" idx="11"/>
          </p:nvPr>
        </p:nvSpPr>
        <p:spPr/>
        <p:txBody>
          <a:bodyPr/>
          <a:lstStyle/>
          <a:p>
            <a:r>
              <a:rPr lang="en-IN" spc="80">
                <a:solidFill>
                  <a:schemeClr val="tx1"/>
                </a:solidFill>
                <a:cs typeface="Times New Roman" panose="02020603050405020304" pitchFamily="18" charset="0"/>
              </a:rPr>
              <a:t>DEA GUIDE TO PREVENTING DRUG MISUSE AMONG COLLEGE STUDENTS  </a:t>
            </a:r>
            <a:r>
              <a:rPr lang="en-IN" spc="80">
                <a:solidFill>
                  <a:srgbClr val="285780"/>
                </a:solidFill>
                <a:cs typeface="Times New Roman" panose="02020603050405020304" pitchFamily="18" charset="0"/>
              </a:rPr>
              <a:t>|</a:t>
            </a:r>
            <a:r>
              <a:rPr lang="en-IN" spc="80">
                <a:solidFill>
                  <a:schemeClr val="tx1"/>
                </a:solidFill>
                <a:cs typeface="Times New Roman" panose="02020603050405020304" pitchFamily="18" charset="0"/>
              </a:rPr>
              <a:t> </a:t>
            </a:r>
            <a:endParaRPr lang="en-US" dirty="0"/>
          </a:p>
        </p:txBody>
      </p:sp>
      <p:sp>
        <p:nvSpPr>
          <p:cNvPr id="11" name="Slide Number Placeholder 10"/>
          <p:cNvSpPr>
            <a:spLocks noGrp="1"/>
          </p:cNvSpPr>
          <p:nvPr>
            <p:ph type="sldNum" sz="quarter" idx="12"/>
          </p:nvPr>
        </p:nvSpPr>
        <p:spPr>
          <a:xfrm>
            <a:off x="11605013" y="6500989"/>
            <a:ext cx="228599" cy="365125"/>
          </a:xfrm>
        </p:spPr>
        <p:txBody>
          <a:bodyPr/>
          <a:lstStyle/>
          <a:p>
            <a:fld id="{7CA6E40C-9A16-D04D-80C2-2BFD30A47BFB}" type="slidenum">
              <a:rPr lang="en-US" smtClean="0"/>
              <a:pPr/>
              <a:t>8</a:t>
            </a:fld>
            <a:endParaRPr lang="en-US" dirty="0"/>
          </a:p>
        </p:txBody>
      </p:sp>
    </p:spTree>
    <p:extLst>
      <p:ext uri="{BB962C8B-B14F-4D97-AF65-F5344CB8AC3E}">
        <p14:creationId xmlns:p14="http://schemas.microsoft.com/office/powerpoint/2010/main" val="1897266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79" y="446479"/>
            <a:ext cx="6110115" cy="652071"/>
          </a:xfrm>
        </p:spPr>
        <p:txBody>
          <a:bodyPr>
            <a:normAutofit/>
          </a:bodyPr>
          <a:lstStyle/>
          <a:p>
            <a:pPr lvl="0">
              <a:lnSpc>
                <a:spcPts val="3200"/>
              </a:lnSpc>
              <a:spcBef>
                <a:spcPts val="0"/>
              </a:spcBef>
            </a:pPr>
            <a:r>
              <a:rPr lang="en-US" sz="2800" spc="80" dirty="0">
                <a:solidFill>
                  <a:prstClr val="white"/>
                </a:solidFill>
                <a:latin typeface="Times New Roman" panose="02020603050405020304" pitchFamily="18" charset="0"/>
                <a:ea typeface="ＭＳ Ｐゴシック" pitchFamily="34" charset="-128"/>
                <a:cs typeface="Times New Roman" panose="02020603050405020304" pitchFamily="18" charset="0"/>
              </a:rPr>
              <a:t>Strategic Planning Guide – Overview</a:t>
            </a:r>
            <a:endParaRPr lang="en-IN" dirty="0"/>
          </a:p>
        </p:txBody>
      </p:sp>
      <p:sp>
        <p:nvSpPr>
          <p:cNvPr id="3" name="Content Placeholder 2"/>
          <p:cNvSpPr>
            <a:spLocks noGrp="1"/>
          </p:cNvSpPr>
          <p:nvPr>
            <p:ph idx="1"/>
          </p:nvPr>
        </p:nvSpPr>
        <p:spPr>
          <a:xfrm>
            <a:off x="1951038" y="1917700"/>
            <a:ext cx="5345112" cy="4351338"/>
          </a:xfrm>
        </p:spPr>
        <p:txBody>
          <a:bodyPr/>
          <a:lstStyle/>
          <a:p>
            <a:pPr marL="0" lvl="0" indent="0">
              <a:lnSpc>
                <a:spcPct val="100000"/>
              </a:lnSpc>
              <a:spcBef>
                <a:spcPts val="0"/>
              </a:spcBef>
              <a:spcAft>
                <a:spcPts val="2000"/>
              </a:spcAft>
              <a:buNone/>
            </a:pPr>
            <a:r>
              <a:rPr lang="en-US" sz="2500" b="1" dirty="0">
                <a:solidFill>
                  <a:srgbClr val="003F59"/>
                </a:solidFill>
                <a:latin typeface="Calibri Light" panose="020F0302020204030204"/>
              </a:rPr>
              <a:t>Provides overview </a:t>
            </a:r>
            <a:r>
              <a:rPr lang="en-US" sz="2500" dirty="0">
                <a:solidFill>
                  <a:prstClr val="black"/>
                </a:solidFill>
                <a:latin typeface="Calibri Light" panose="020F0302020204030204"/>
              </a:rPr>
              <a:t>of the historical and current landscape of prevention</a:t>
            </a:r>
          </a:p>
          <a:p>
            <a:pPr marL="0" lvl="0" indent="0">
              <a:lnSpc>
                <a:spcPct val="100000"/>
              </a:lnSpc>
              <a:spcBef>
                <a:spcPts val="0"/>
              </a:spcBef>
              <a:buClr>
                <a:srgbClr val="285780"/>
              </a:buClr>
              <a:buNone/>
            </a:pPr>
            <a:r>
              <a:rPr lang="en-US" sz="2500" b="1" dirty="0">
                <a:solidFill>
                  <a:srgbClr val="003F59"/>
                </a:solidFill>
                <a:latin typeface="Calibri Light" panose="020F0302020204030204"/>
              </a:rPr>
              <a:t>Designed to be useful </a:t>
            </a:r>
            <a:r>
              <a:rPr lang="en-US" sz="2500" dirty="0">
                <a:solidFill>
                  <a:prstClr val="black"/>
                </a:solidFill>
                <a:latin typeface="Calibri Light" panose="020F0302020204030204"/>
              </a:rPr>
              <a:t>for both </a:t>
            </a:r>
            <a:r>
              <a:rPr lang="en-US" sz="2500" i="1" dirty="0">
                <a:solidFill>
                  <a:prstClr val="black"/>
                </a:solidFill>
                <a:latin typeface="Calibri Light" panose="020F0302020204030204"/>
              </a:rPr>
              <a:t>new</a:t>
            </a:r>
            <a:r>
              <a:rPr lang="en-US" sz="2500" dirty="0">
                <a:solidFill>
                  <a:prstClr val="black"/>
                </a:solidFill>
                <a:latin typeface="Calibri Light" panose="020F0302020204030204"/>
              </a:rPr>
              <a:t> </a:t>
            </a:r>
          </a:p>
          <a:p>
            <a:pPr marL="0" lvl="0" indent="0">
              <a:lnSpc>
                <a:spcPct val="100000"/>
              </a:lnSpc>
              <a:spcBef>
                <a:spcPts val="0"/>
              </a:spcBef>
              <a:buClr>
                <a:srgbClr val="285780"/>
              </a:buClr>
              <a:buNone/>
            </a:pPr>
            <a:r>
              <a:rPr lang="en-US" sz="2500" dirty="0">
                <a:solidFill>
                  <a:prstClr val="black"/>
                </a:solidFill>
                <a:latin typeface="Calibri Light" panose="020F0302020204030204"/>
              </a:rPr>
              <a:t>and </a:t>
            </a:r>
            <a:r>
              <a:rPr lang="en-US" sz="2500" i="1" dirty="0">
                <a:solidFill>
                  <a:prstClr val="black"/>
                </a:solidFill>
                <a:latin typeface="Calibri Light" panose="020F0302020204030204"/>
              </a:rPr>
              <a:t>experienced</a:t>
            </a:r>
            <a:r>
              <a:rPr lang="en-US" sz="2500" dirty="0">
                <a:solidFill>
                  <a:prstClr val="black"/>
                </a:solidFill>
                <a:latin typeface="Calibri Light" panose="020F0302020204030204"/>
              </a:rPr>
              <a:t> higher education prevention professionals</a:t>
            </a:r>
          </a:p>
          <a:p>
            <a:pPr marL="0" lvl="0" indent="0">
              <a:lnSpc>
                <a:spcPct val="100000"/>
              </a:lnSpc>
              <a:spcBef>
                <a:spcPts val="0"/>
              </a:spcBef>
              <a:buClr>
                <a:srgbClr val="285780"/>
              </a:buClr>
              <a:buNone/>
            </a:pPr>
            <a:endParaRPr lang="en-US" sz="2500" dirty="0">
              <a:solidFill>
                <a:prstClr val="black"/>
              </a:solidFill>
              <a:latin typeface="Calibri Light" panose="020F0302020204030204"/>
            </a:endParaRPr>
          </a:p>
          <a:p>
            <a:pPr marL="0" lvl="0" indent="0">
              <a:lnSpc>
                <a:spcPct val="100000"/>
              </a:lnSpc>
              <a:spcBef>
                <a:spcPts val="0"/>
              </a:spcBef>
              <a:spcAft>
                <a:spcPts val="2000"/>
              </a:spcAft>
              <a:buClr>
                <a:srgbClr val="285780"/>
              </a:buClr>
              <a:buNone/>
            </a:pPr>
            <a:r>
              <a:rPr lang="en-US" sz="2500" b="1" dirty="0">
                <a:solidFill>
                  <a:srgbClr val="003F59"/>
                </a:solidFill>
                <a:latin typeface="Calibri Light" panose="020F0302020204030204"/>
              </a:rPr>
              <a:t>Focuses explicitly on applying the SPF</a:t>
            </a:r>
            <a:br>
              <a:rPr lang="en-US" sz="2500" b="1" dirty="0">
                <a:solidFill>
                  <a:srgbClr val="003F59"/>
                </a:solidFill>
                <a:latin typeface="Calibri Light" panose="020F0302020204030204"/>
              </a:rPr>
            </a:br>
            <a:r>
              <a:rPr lang="en-US" sz="2500" dirty="0">
                <a:solidFill>
                  <a:prstClr val="black"/>
                </a:solidFill>
                <a:latin typeface="Calibri Light" panose="020F0302020204030204"/>
              </a:rPr>
              <a:t>to college campuses</a:t>
            </a:r>
          </a:p>
        </p:txBody>
      </p:sp>
      <p:pic>
        <p:nvPicPr>
          <p:cNvPr id="6" name="Picture 5" descr="Students sitting at desks in a classroom.">
            <a:extLst>
              <a:ext uri="{FF2B5EF4-FFF2-40B4-BE49-F238E27FC236}">
                <a16:creationId xmlns:a16="http://schemas.microsoft.com/office/drawing/2014/main" id="{545BE2D5-5F3A-244E-98B1-DE89B4451F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241" y="1104137"/>
            <a:ext cx="3820290" cy="4943904"/>
          </a:xfrm>
          <a:prstGeom prst="rect">
            <a:avLst/>
          </a:prstGeom>
          <a:effectLst>
            <a:outerShdw blurRad="304800" dist="38100" dir="2700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IN" spc="80" dirty="0">
                <a:solidFill>
                  <a:schemeClr val="tx1"/>
                </a:solidFill>
                <a:cs typeface="Times New Roman" panose="02020603050405020304" pitchFamily="18" charset="0"/>
              </a:rPr>
              <a:t>DEA GUIDE TO PREVENTING DRUG MISUSE AMONG COLLEGE STUDENTS  </a:t>
            </a:r>
            <a:r>
              <a:rPr lang="en-IN" spc="80" dirty="0">
                <a:solidFill>
                  <a:srgbClr val="285780"/>
                </a:solidFill>
                <a:cs typeface="Times New Roman" panose="02020603050405020304" pitchFamily="18" charset="0"/>
              </a:rPr>
              <a:t>|</a:t>
            </a:r>
            <a:r>
              <a:rPr lang="en-IN" spc="80" dirty="0">
                <a:solidFill>
                  <a:schemeClr val="tx1"/>
                </a:solidFill>
                <a:cs typeface="Times New Roman" panose="02020603050405020304" pitchFamily="18" charset="0"/>
              </a:rPr>
              <a:t> </a:t>
            </a:r>
            <a:endParaRPr lang="en-US" dirty="0"/>
          </a:p>
        </p:txBody>
      </p:sp>
      <p:sp>
        <p:nvSpPr>
          <p:cNvPr id="5" name="Slide Number Placeholder 4"/>
          <p:cNvSpPr>
            <a:spLocks noGrp="1"/>
          </p:cNvSpPr>
          <p:nvPr>
            <p:ph type="sldNum" sz="quarter" idx="12"/>
          </p:nvPr>
        </p:nvSpPr>
        <p:spPr>
          <a:xfrm>
            <a:off x="11509762" y="6500989"/>
            <a:ext cx="358388" cy="365125"/>
          </a:xfrm>
        </p:spPr>
        <p:txBody>
          <a:bodyPr/>
          <a:lstStyle/>
          <a:p>
            <a:fld id="{7CA6E40C-9A16-D04D-80C2-2BFD30A47BFB}" type="slidenum">
              <a:rPr lang="en-US" smtClean="0"/>
              <a:pPr/>
              <a:t>9</a:t>
            </a:fld>
            <a:endParaRPr lang="en-US" dirty="0"/>
          </a:p>
        </p:txBody>
      </p:sp>
    </p:spTree>
    <p:extLst>
      <p:ext uri="{BB962C8B-B14F-4D97-AF65-F5344CB8AC3E}">
        <p14:creationId xmlns:p14="http://schemas.microsoft.com/office/powerpoint/2010/main" val="3407359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2463</TotalTime>
  <Words>5677</Words>
  <Application>Microsoft Macintosh PowerPoint</Application>
  <PresentationFormat>Widescreen</PresentationFormat>
  <Paragraphs>398</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Symbol</vt:lpstr>
      <vt:lpstr>Times</vt:lpstr>
      <vt:lpstr>Times New Roman</vt:lpstr>
      <vt:lpstr>Wingdings</vt:lpstr>
      <vt:lpstr>Office Theme</vt:lpstr>
      <vt:lpstr>Prevention with Purpose: A Strategic Planning Guide for  Preventing Drug Misuse  Among College Students</vt:lpstr>
      <vt:lpstr>Introductions</vt:lpstr>
      <vt:lpstr>Why Drug Misuse Prevention on College Campuses?</vt:lpstr>
      <vt:lpstr>Current Trends in Young Adult Drug Use (1 of 2)</vt:lpstr>
      <vt:lpstr>Current Trends in Young Adult Drug Use (2 of 2)</vt:lpstr>
      <vt:lpstr>So What Do We Do?</vt:lpstr>
      <vt:lpstr>Strategic Prevention Framework</vt:lpstr>
      <vt:lpstr>Why Use the Strategic Prevention Framework? Because it…</vt:lpstr>
      <vt:lpstr>Strategic Planning Guide – Overview</vt:lpstr>
      <vt:lpstr>What’s in the Strategic Planning Guide?</vt:lpstr>
      <vt:lpstr>Drug Misuse Prevention Landscape</vt:lpstr>
      <vt:lpstr>Chapter 1 includes…</vt:lpstr>
      <vt:lpstr>Using the SPF to Prevent Drug  Misuse Among College Students</vt:lpstr>
      <vt:lpstr>The SPF Process Answers…</vt:lpstr>
      <vt:lpstr>How to Assess Drug Misuse  on Your Campus</vt:lpstr>
      <vt:lpstr>Chapter 3 includes…</vt:lpstr>
      <vt:lpstr>How to Build Capacity to Prevent  Drug Misuse on Your Campus</vt:lpstr>
      <vt:lpstr>Chapter 4 includes tips for…</vt:lpstr>
      <vt:lpstr>How to Plan a Successful Drug Misuse Prevention Program on Your Campus</vt:lpstr>
      <vt:lpstr>Chapter 5 includes…</vt:lpstr>
      <vt:lpstr>How to Implement a Successful  Drug Misuse Prevention Program</vt:lpstr>
      <vt:lpstr>Chapter 6 includes…</vt:lpstr>
      <vt:lpstr>How to Evaluate Your Drug  Misuse Prevention Program</vt:lpstr>
      <vt:lpstr>Chapter 7 includes…</vt:lpstr>
      <vt:lpstr>Advice for Established and Emerging College Prevention Professionals</vt:lpstr>
      <vt:lpstr>Closing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Prevention with Purpose: A Strategic Planning Guide for Preventing Drug Misuse Among College Students</dc:title>
  <dc:creator>Michele Anne Shortley</dc:creator>
  <cp:lastModifiedBy>Roscoe, Jennifer</cp:lastModifiedBy>
  <cp:revision>383</cp:revision>
  <dcterms:created xsi:type="dcterms:W3CDTF">2020-03-18T16:00:55Z</dcterms:created>
  <dcterms:modified xsi:type="dcterms:W3CDTF">2020-04-29T15:33:03Z</dcterms:modified>
</cp:coreProperties>
</file>